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Erica One" panose="02000000000000000000" pitchFamily="2" charset="77"/>
      <p:regular r:id="rId52"/>
    </p:embeddedFont>
    <p:embeddedFont>
      <p:font typeface="Nunito" pitchFamily="2" charset="77"/>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12B"/>
    <a:srgbClr val="00833E"/>
    <a:srgbClr val="240281"/>
    <a:srgbClr val="FFF2CE"/>
    <a:srgbClr val="D3A8BF"/>
    <a:srgbClr val="E99998"/>
    <a:srgbClr val="E7B8B0"/>
    <a:srgbClr val="F0CE9E"/>
    <a:srgbClr val="DAD2E9"/>
    <a:srgbClr val="B6D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3C9999-58C0-4ACE-8CF3-CA20190779A7}">
  <a:tblStyle styleId="{3D3C9999-58C0-4ACE-8CF3-CA20190779A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0"/>
  </p:normalViewPr>
  <p:slideViewPr>
    <p:cSldViewPr snapToGrid="0">
      <p:cViewPr>
        <p:scale>
          <a:sx n="170" d="100"/>
          <a:sy n="170" d="100"/>
        </p:scale>
        <p:origin x="4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599025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5940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059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260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17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68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510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4040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838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6016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17832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2693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4838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106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Shape 2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54140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Shape 2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807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Shape 2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817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539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Shape 3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3656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Shape 3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76688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Shape 3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5725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Shape 3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59279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Shape 3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7790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27236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18141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2234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Shape 3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92903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60729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Shape 3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89789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Shape 4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1934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23215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Shape 4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4842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8830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Shape 4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659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95099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8828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Shape 4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67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dk2"/>
                </a:solidFill>
                <a:latin typeface="Calibri"/>
                <a:ea typeface="Calibri"/>
                <a:cs typeface="Calibri"/>
                <a:sym typeface="Calibri"/>
              </a:rPr>
              <a:t>Initial Public Offering (IPO) </a:t>
            </a:r>
            <a:r>
              <a:rPr lang="en-US" sz="1100" b="0" i="0" u="none" strike="noStrike" cap="none" dirty="0">
                <a:solidFill>
                  <a:schemeClr val="dk2"/>
                </a:solidFill>
                <a:latin typeface="Calibri"/>
                <a:ea typeface="Calibri"/>
                <a:cs typeface="Calibri"/>
                <a:sym typeface="Calibri"/>
              </a:rPr>
              <a:t>- the first time the stock of a private company is offered to the public to be traded on a stock exchange. </a:t>
            </a:r>
            <a:endParaRPr lang="en-US" sz="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9788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003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 safer the investment, the lower the level. You should diversify your portfolio by basing your investments on Financial security and Safety &amp; Income- Savings, Pensions, Market Accounts, Bonds, Preferred stock.Then place some in growth with speculation being the last part, and the least amount. Don’t place all your eggs in one basket! </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111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9491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4443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userDrawn="1"/>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Shape 30"/>
          <p:cNvGrpSpPr/>
          <p:nvPr/>
        </p:nvGrpSpPr>
        <p:grpSpPr>
          <a:xfrm>
            <a:off x="199149" y="4055652"/>
            <a:ext cx="2795413"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Shape 34"/>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9pPr>
          </a:lstStyle>
          <a:p>
            <a:endParaRPr dirty="0"/>
          </a:p>
        </p:txBody>
      </p:sp>
      <p:sp>
        <p:nvSpPr>
          <p:cNvPr id="35" name="Shape 35"/>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2" name="TextBox 1"/>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Shape 111"/>
          <p:cNvGrpSpPr/>
          <p:nvPr/>
        </p:nvGrpSpPr>
        <p:grpSpPr>
          <a:xfrm>
            <a:off x="5959222" y="4119576"/>
            <a:ext cx="2520951"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Shape 115"/>
          <p:cNvGrpSpPr/>
          <p:nvPr/>
        </p:nvGrpSpPr>
        <p:grpSpPr>
          <a:xfrm>
            <a:off x="199149" y="2"/>
            <a:ext cx="2795413"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Shape 119"/>
          <p:cNvSpPr txBox="1">
            <a:spLocks noGrp="1"/>
          </p:cNvSpPr>
          <p:nvPr>
            <p:ph type="title"/>
          </p:nvPr>
        </p:nvSpPr>
        <p:spPr>
          <a:xfrm>
            <a:off x="1385850" y="1383850"/>
            <a:ext cx="6372300" cy="1379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9pPr>
          </a:lstStyle>
          <a:p>
            <a:endParaRPr dirty="0"/>
          </a:p>
        </p:txBody>
      </p:sp>
      <p:sp>
        <p:nvSpPr>
          <p:cNvPr id="120" name="Shape 120"/>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lstStyle>
            <a:lvl1pPr marL="457200" marR="0" lvl="0" indent="-311150" algn="ctr"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ctr"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Shape 3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42" name="Shape 42"/>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dirty="0"/>
          </a:p>
        </p:txBody>
      </p:sp>
      <p:sp>
        <p:nvSpPr>
          <p:cNvPr id="43" name="Shape 4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8" name="TextBox 7"/>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
        <p:nvSpPr>
          <p:cNvPr id="9" name="Text Box 28"/>
          <p:cNvSpPr txBox="1">
            <a:spLocks noChangeArrowheads="1"/>
          </p:cNvSpPr>
          <p:nvPr userDrawn="1"/>
        </p:nvSpPr>
        <p:spPr bwMode="auto">
          <a:xfrm>
            <a:off x="1020455" y="4932741"/>
            <a:ext cx="69738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dirty="0">
                <a:solidFill>
                  <a:schemeClr val="bg2"/>
                </a:solidFill>
                <a:cs typeface="Calibri" panose="020F0502020204030204" pitchFamily="34" charset="0"/>
              </a:rPr>
              <a:t>© Take Charge Today – March 2018</a:t>
            </a:r>
            <a:r>
              <a:rPr lang="en-US" altLang="en-US" sz="800" baseline="0" dirty="0">
                <a:solidFill>
                  <a:schemeClr val="bg2"/>
                </a:solidFill>
                <a:cs typeface="Calibri" panose="020F0502020204030204" pitchFamily="34" charset="0"/>
              </a:rPr>
              <a:t> </a:t>
            </a:r>
            <a:r>
              <a:rPr lang="en-US" altLang="en-US" sz="800" dirty="0">
                <a:solidFill>
                  <a:schemeClr val="bg2"/>
                </a:solidFill>
                <a:cs typeface="Calibri" panose="020F0502020204030204" pitchFamily="34" charset="0"/>
              </a:rPr>
              <a:t>– Let’s Talk Stocks – Slide </a:t>
            </a:r>
            <a:fld id="{748734C3-7269-4565-BC67-27A3FF246ED5}" type="slidenum">
              <a:rPr lang="en-US" altLang="en-US" sz="800" smtClean="0">
                <a:solidFill>
                  <a:schemeClr val="bg2"/>
                </a:solidFill>
                <a:cs typeface="Calibri" panose="020F0502020204030204" pitchFamily="34" charset="0"/>
              </a:rPr>
              <a:pPr algn="ctr" eaLnBrk="1" hangingPunct="1">
                <a:defRPr/>
              </a:pPr>
              <a:t>‹#›</a:t>
            </a:fld>
            <a:endParaRPr lang="en-US" altLang="en-US" sz="800" dirty="0">
              <a:solidFill>
                <a:schemeClr val="bg2"/>
              </a:solidFill>
              <a:cs typeface="Calibri" panose="020F0502020204030204" pitchFamily="34" charset="0"/>
            </a:endParaRPr>
          </a:p>
        </p:txBody>
      </p:sp>
      <p:pic>
        <p:nvPicPr>
          <p:cNvPr id="10" name="Picture 16" descr="UA-horiz bl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5742" y="4942241"/>
            <a:ext cx="8747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Shape 45"/>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Shape 46"/>
          <p:cNvGrpSpPr/>
          <p:nvPr/>
        </p:nvGrpSpPr>
        <p:grpSpPr>
          <a:xfrm>
            <a:off x="5594190" y="3961115"/>
            <a:ext cx="2910144" cy="1182340"/>
            <a:chOff x="6917201" y="0"/>
            <a:chExt cx="2227777" cy="863400"/>
          </a:xfrm>
        </p:grpSpPr>
        <p:sp>
          <p:nvSpPr>
            <p:cNvPr id="47" name="Shape 47"/>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Shape 50"/>
          <p:cNvGrpSpPr/>
          <p:nvPr/>
        </p:nvGrpSpPr>
        <p:grpSpPr>
          <a:xfrm>
            <a:off x="199149" y="2"/>
            <a:ext cx="2795413" cy="1083308"/>
            <a:chOff x="6917201" y="0"/>
            <a:chExt cx="2227777" cy="863400"/>
          </a:xfrm>
        </p:grpSpPr>
        <p:sp>
          <p:nvSpPr>
            <p:cNvPr id="51" name="Shape 5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Shape 5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9pPr>
          </a:lstStyle>
          <a:p>
            <a:endParaRPr dirty="0"/>
          </a:p>
        </p:txBody>
      </p:sp>
      <p:sp>
        <p:nvSpPr>
          <p:cNvPr id="55" name="Shape 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56"/>
        <p:cNvGrpSpPr/>
        <p:nvPr/>
      </p:nvGrpSpPr>
      <p:grpSpPr>
        <a:xfrm>
          <a:off x="0" y="0"/>
          <a:ext cx="0" cy="0"/>
          <a:chOff x="0" y="0"/>
          <a:chExt cx="0" cy="0"/>
        </a:xfrm>
      </p:grpSpPr>
      <p:sp>
        <p:nvSpPr>
          <p:cNvPr id="57" name="Shape 57"/>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 name="Shape 59"/>
          <p:cNvGrpSpPr/>
          <p:nvPr/>
        </p:nvGrpSpPr>
        <p:grpSpPr>
          <a:xfrm>
            <a:off x="255991" y="-118"/>
            <a:ext cx="2251347" cy="1043408"/>
            <a:chOff x="3961956" y="4383950"/>
            <a:chExt cx="1160548" cy="548700"/>
          </a:xfrm>
        </p:grpSpPr>
        <p:sp>
          <p:nvSpPr>
            <p:cNvPr id="60" name="Shape 60"/>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Shape 6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Shape 64"/>
          <p:cNvGrpSpPr/>
          <p:nvPr/>
        </p:nvGrpSpPr>
        <p:grpSpPr>
          <a:xfrm>
            <a:off x="34934" y="4522125"/>
            <a:ext cx="1593306" cy="617072"/>
            <a:chOff x="6917201" y="0"/>
            <a:chExt cx="2227777" cy="863400"/>
          </a:xfrm>
        </p:grpSpPr>
        <p:sp>
          <p:nvSpPr>
            <p:cNvPr id="65" name="Shape 6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 name="Shape 68"/>
          <p:cNvGrpSpPr/>
          <p:nvPr/>
        </p:nvGrpSpPr>
        <p:grpSpPr>
          <a:xfrm>
            <a:off x="5886353" y="1243"/>
            <a:ext cx="3257454" cy="1261514"/>
            <a:chOff x="6917201" y="0"/>
            <a:chExt cx="2227777" cy="863400"/>
          </a:xfrm>
        </p:grpSpPr>
        <p:sp>
          <p:nvSpPr>
            <p:cNvPr id="69" name="Shape 69"/>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Shape 7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Shape 71"/>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Shape 72"/>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9pPr>
          </a:lstStyle>
          <a:p>
            <a:endParaRPr dirty="0"/>
          </a:p>
        </p:txBody>
      </p:sp>
      <p:sp>
        <p:nvSpPr>
          <p:cNvPr id="73" name="Shape 7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19" name="TextBox 18"/>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74"/>
        <p:cNvGrpSpPr/>
        <p:nvPr/>
      </p:nvGrpSpPr>
      <p:grpSpPr>
        <a:xfrm>
          <a:off x="0" y="0"/>
          <a:ext cx="0" cy="0"/>
          <a:chOff x="0" y="0"/>
          <a:chExt cx="0" cy="0"/>
        </a:xfrm>
      </p:grpSpPr>
      <p:sp>
        <p:nvSpPr>
          <p:cNvPr id="75" name="Shape 75"/>
          <p:cNvSpPr/>
          <p:nvPr userDrawn="1"/>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Shape 7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Shape 77"/>
          <p:cNvSpPr/>
          <p:nvPr userDrawn="1"/>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Shape 7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79" name="Shape 79"/>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9" name="TextBox 8"/>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82"/>
        <p:cNvGrpSpPr/>
        <p:nvPr/>
      </p:nvGrpSpPr>
      <p:grpSpPr>
        <a:xfrm>
          <a:off x="0" y="0"/>
          <a:ext cx="0" cy="0"/>
          <a:chOff x="0" y="0"/>
          <a:chExt cx="0" cy="0"/>
        </a:xfrm>
      </p:grpSpPr>
      <p:sp>
        <p:nvSpPr>
          <p:cNvPr id="83" name="Shape 8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Shape 8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Shape 8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Shape 8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87" name="Shape 8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7" name="TextBox 6"/>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88"/>
        <p:cNvGrpSpPr/>
        <p:nvPr/>
      </p:nvGrpSpPr>
      <p:grpSpPr>
        <a:xfrm>
          <a:off x="0" y="0"/>
          <a:ext cx="0" cy="0"/>
          <a:chOff x="0" y="0"/>
          <a:chExt cx="0" cy="0"/>
        </a:xfrm>
      </p:grpSpPr>
      <p:sp>
        <p:nvSpPr>
          <p:cNvPr id="89" name="Shape 8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Shape 90"/>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Shape 9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Shape 92"/>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93" name="Shape 93"/>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100" name="Shape 100"/>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101" name="Shape 101"/>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9" name="TextBox 8"/>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Shape 107"/>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2"/>
              </a:buClr>
              <a:buSzPts val="1300"/>
              <a:buFont typeface="Calibri"/>
              <a:buNone/>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dirty="0"/>
          </a:p>
        </p:txBody>
      </p:sp>
      <p:sp>
        <p:nvSpPr>
          <p:cNvPr id="108" name="Shape 10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7" name="TextBox 6"/>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dirty="0"/>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5" name="TextBox 4"/>
          <p:cNvSpPr txBox="1"/>
          <p:nvPr userDrawn="1"/>
        </p:nvSpPr>
        <p:spPr>
          <a:xfrm>
            <a:off x="8468550" y="0"/>
            <a:ext cx="632724" cy="230832"/>
          </a:xfrm>
          <a:prstGeom prst="rect">
            <a:avLst/>
          </a:prstGeom>
          <a:noFill/>
        </p:spPr>
        <p:txBody>
          <a:bodyPr wrap="square" rtlCol="0">
            <a:spAutoFit/>
          </a:bodyPr>
          <a:lstStyle/>
          <a:p>
            <a:r>
              <a:rPr lang="en-US" sz="900" dirty="0">
                <a:solidFill>
                  <a:srgbClr val="002060"/>
                </a:solidFill>
                <a:latin typeface="Calibri" panose="020F0502020204030204" pitchFamily="34" charset="0"/>
                <a:cs typeface="Calibri" panose="020F0502020204030204" pitchFamily="34" charset="0"/>
              </a:rPr>
              <a:t>2.4.7.G1</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jindexes.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www.standardandpoor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nasdaq.com/" TargetMode="External"/><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5.xml.rels><?xml version="1.0" encoding="UTF-8" standalone="yes"?>
<Relationships xmlns="http://schemas.openxmlformats.org/package/2006/relationships"><Relationship Id="rId3" Type="http://schemas.openxmlformats.org/officeDocument/2006/relationships/hyperlink" Target="http://www.nyse.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nasdaq.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g"/></Relationships>
</file>

<file path=ppt/slides/_rels/slide4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9" name="Shape 129"/>
          <p:cNvPicPr preferRelativeResize="0"/>
          <p:nvPr/>
        </p:nvPicPr>
        <p:blipFill>
          <a:blip r:embed="rId3">
            <a:alphaModFix amt="30000"/>
          </a:blip>
          <a:stretch>
            <a:fillRect/>
          </a:stretch>
        </p:blipFill>
        <p:spPr>
          <a:xfrm>
            <a:off x="139225" y="199871"/>
            <a:ext cx="8794318" cy="4756758"/>
          </a:xfrm>
          <a:prstGeom prst="rect">
            <a:avLst/>
          </a:prstGeom>
          <a:noFill/>
          <a:ln>
            <a:noFill/>
          </a:ln>
        </p:spPr>
      </p:pic>
      <p:sp>
        <p:nvSpPr>
          <p:cNvPr id="128" name="Shape 128"/>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800"/>
              <a:buFont typeface="Nunito"/>
              <a:buNone/>
            </a:pPr>
            <a:r>
              <a:rPr lang="en" sz="4800" b="1" dirty="0">
                <a:solidFill>
                  <a:srgbClr val="000000"/>
                </a:solidFill>
              </a:rPr>
              <a:t>Let’s Talk Stocks </a:t>
            </a:r>
            <a:endParaRPr sz="4800" b="1" i="0" u="none" strike="noStrike" cap="none" dirty="0">
              <a:solidFill>
                <a:srgbClr val="000000"/>
              </a:solidFill>
            </a:endParaRPr>
          </a:p>
        </p:txBody>
      </p:sp>
      <p:sp>
        <p:nvSpPr>
          <p:cNvPr id="2" name="TextBox 1"/>
          <p:cNvSpPr txBox="1"/>
          <p:nvPr/>
        </p:nvSpPr>
        <p:spPr>
          <a:xfrm>
            <a:off x="2753662" y="2852057"/>
            <a:ext cx="3548741"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Advanced Level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3297750" y="310950"/>
            <a:ext cx="5669787" cy="4521600"/>
          </a:xfrm>
          <a:prstGeom prst="rect">
            <a:avLst/>
          </a:prstGeom>
          <a:noFill/>
          <a:ln>
            <a:noFill/>
          </a:ln>
        </p:spPr>
        <p:txBody>
          <a:bodyPr spcFirstLastPara="1" wrap="square" lIns="91425" tIns="91425" rIns="91425" bIns="91425" anchor="t" anchorCtr="0">
            <a:noAutofit/>
          </a:bodyPr>
          <a:lstStyle/>
          <a:p>
            <a:pPr marL="146050" marR="0" lvl="0" indent="0" algn="l" rtl="0">
              <a:lnSpc>
                <a:spcPct val="115000"/>
              </a:lnSpc>
              <a:spcBef>
                <a:spcPts val="0"/>
              </a:spcBef>
              <a:spcAft>
                <a:spcPts val="0"/>
              </a:spcAft>
              <a:buClr>
                <a:srgbClr val="000000"/>
              </a:buClr>
              <a:buSzPts val="1300"/>
              <a:buFont typeface="Calibri"/>
              <a:buNone/>
            </a:pPr>
            <a:r>
              <a:rPr lang="en" sz="2200" b="1" i="0" u="none" strike="noStrike" cap="none" dirty="0">
                <a:solidFill>
                  <a:srgbClr val="000000"/>
                </a:solidFill>
                <a:latin typeface="Calibri"/>
                <a:ea typeface="Calibri"/>
                <a:cs typeface="Calibri"/>
                <a:sym typeface="Calibri"/>
              </a:rPr>
              <a:t>Preferred Stock - </a:t>
            </a:r>
            <a:r>
              <a:rPr lang="en" sz="2200" b="0" i="0" u="none" strike="noStrike" cap="none" dirty="0">
                <a:solidFill>
                  <a:srgbClr val="000000"/>
                </a:solidFill>
                <a:latin typeface="Calibri"/>
                <a:ea typeface="Calibri"/>
                <a:cs typeface="Calibri"/>
                <a:sym typeface="Calibri"/>
              </a:rPr>
              <a:t>Shares which pay fixed dividends and have priority over common stock</a:t>
            </a:r>
            <a:endParaRPr sz="2200" b="0"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0" i="0" u="none" strike="noStrike" cap="none" dirty="0">
                <a:solidFill>
                  <a:srgbClr val="000000"/>
                </a:solidFill>
                <a:latin typeface="Calibri"/>
                <a:ea typeface="Calibri"/>
                <a:cs typeface="Calibri"/>
                <a:sym typeface="Calibri"/>
              </a:rPr>
              <a:t>     *Less risky than common stock</a:t>
            </a:r>
            <a:endParaRPr sz="2200" dirty="0"/>
          </a:p>
          <a:p>
            <a:pPr marL="146050" marR="0" lvl="0" indent="0" algn="l" rtl="0">
              <a:lnSpc>
                <a:spcPct val="115000"/>
              </a:lnSpc>
              <a:spcBef>
                <a:spcPts val="0"/>
              </a:spcBef>
              <a:spcAft>
                <a:spcPts val="0"/>
              </a:spcAft>
              <a:buClr>
                <a:srgbClr val="000000"/>
              </a:buClr>
              <a:buSzPts val="1300"/>
              <a:buFont typeface="Calibri"/>
              <a:buNone/>
            </a:pPr>
            <a:r>
              <a:rPr lang="en" sz="2200" b="0" i="0" u="none" strike="noStrike" cap="none" dirty="0">
                <a:solidFill>
                  <a:srgbClr val="000000"/>
                </a:solidFill>
                <a:latin typeface="Calibri"/>
                <a:ea typeface="Calibri"/>
                <a:cs typeface="Calibri"/>
                <a:sym typeface="Calibri"/>
              </a:rPr>
              <a:t>     *No voting rights</a:t>
            </a:r>
            <a:endParaRPr sz="2200" b="0"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0" i="0" u="none" strike="noStrike" cap="none" dirty="0">
                <a:solidFill>
                  <a:srgbClr val="000000"/>
                </a:solidFill>
                <a:latin typeface="Calibri"/>
                <a:ea typeface="Calibri"/>
                <a:cs typeface="Calibri"/>
                <a:sym typeface="Calibri"/>
              </a:rPr>
              <a:t>     *Fixed value stated on the </a:t>
            </a:r>
            <a:r>
              <a:rPr lang="en" sz="2200" i="0" u="none" strike="noStrike" cap="none" dirty="0">
                <a:solidFill>
                  <a:srgbClr val="000000"/>
                </a:solidFill>
              </a:rPr>
              <a:t>stock certificate</a:t>
            </a:r>
            <a:r>
              <a:rPr lang="en" sz="2200" b="1" i="0" u="none" strike="noStrike" cap="none" dirty="0">
                <a:solidFill>
                  <a:srgbClr val="000000"/>
                </a:solidFill>
                <a:latin typeface="Calibri"/>
                <a:ea typeface="Calibri"/>
                <a:cs typeface="Calibri"/>
                <a:sym typeface="Calibri"/>
              </a:rPr>
              <a:t>            </a:t>
            </a:r>
            <a:endParaRPr sz="2200" b="1"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1" i="0" u="none" strike="noStrike" cap="none" dirty="0">
                <a:solidFill>
                  <a:srgbClr val="000000"/>
                </a:solidFill>
                <a:latin typeface="Calibri"/>
                <a:ea typeface="Calibri"/>
                <a:cs typeface="Calibri"/>
                <a:sym typeface="Calibri"/>
              </a:rPr>
              <a:t>Stock Certificate - </a:t>
            </a:r>
            <a:r>
              <a:rPr lang="en" sz="2200" b="0" i="0" u="none" strike="noStrike" cap="none" dirty="0">
                <a:solidFill>
                  <a:srgbClr val="000000"/>
                </a:solidFill>
                <a:latin typeface="Calibri"/>
                <a:ea typeface="Calibri"/>
                <a:cs typeface="Calibri"/>
                <a:sym typeface="Calibri"/>
              </a:rPr>
              <a:t>Usually provided as a digital certificate,</a:t>
            </a:r>
            <a:r>
              <a:rPr lang="en" sz="2200" b="1" i="0" u="none" strike="noStrike" cap="none" dirty="0">
                <a:solidFill>
                  <a:srgbClr val="000000"/>
                </a:solidFill>
                <a:latin typeface="Calibri"/>
                <a:ea typeface="Calibri"/>
                <a:cs typeface="Calibri"/>
                <a:sym typeface="Calibri"/>
              </a:rPr>
              <a:t> </a:t>
            </a:r>
            <a:r>
              <a:rPr lang="en" sz="2200" b="0" i="0" u="none" strike="noStrike" cap="none" dirty="0">
                <a:solidFill>
                  <a:srgbClr val="000000"/>
                </a:solidFill>
                <a:latin typeface="Calibri"/>
                <a:ea typeface="Calibri"/>
                <a:cs typeface="Calibri"/>
                <a:sym typeface="Calibri"/>
              </a:rPr>
              <a:t>shareholder receives it to represent their ownership of a stock</a:t>
            </a:r>
            <a:endParaRPr sz="2200" b="0"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1" i="0" u="none" strike="noStrike" cap="none" dirty="0">
                <a:solidFill>
                  <a:srgbClr val="000000"/>
                </a:solidFill>
                <a:latin typeface="Calibri"/>
                <a:ea typeface="Calibri"/>
                <a:cs typeface="Calibri"/>
                <a:sym typeface="Calibri"/>
              </a:rPr>
              <a:t>Dividends</a:t>
            </a:r>
            <a:r>
              <a:rPr lang="en" sz="2200" b="0" i="0" u="none" strike="noStrike" cap="none" dirty="0">
                <a:solidFill>
                  <a:srgbClr val="000000"/>
                </a:solidFill>
                <a:latin typeface="Calibri"/>
                <a:ea typeface="Calibri"/>
                <a:cs typeface="Calibri"/>
                <a:sym typeface="Calibri"/>
              </a:rPr>
              <a:t> are stated as a percentage known as the </a:t>
            </a:r>
            <a:r>
              <a:rPr lang="en" sz="2200" b="1" i="0" u="none" strike="noStrike" cap="none" dirty="0">
                <a:solidFill>
                  <a:srgbClr val="000000"/>
                </a:solidFill>
                <a:latin typeface="Calibri"/>
                <a:ea typeface="Calibri"/>
                <a:cs typeface="Calibri"/>
                <a:sym typeface="Calibri"/>
              </a:rPr>
              <a:t>par value or market value</a:t>
            </a:r>
            <a:endParaRPr sz="22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1300"/>
              <a:buFont typeface="Calibri"/>
              <a:buNone/>
            </a:pPr>
            <a:endParaRPr sz="2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rgbClr val="000000"/>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a:stretch/>
        </p:blipFill>
        <p:spPr>
          <a:xfrm>
            <a:off x="273950" y="383575"/>
            <a:ext cx="3110600" cy="4376349"/>
          </a:xfrm>
          <a:prstGeom prst="rect">
            <a:avLst/>
          </a:prstGeom>
          <a:noFill/>
          <a:ln>
            <a:noFill/>
          </a:ln>
        </p:spPr>
      </p:pic>
      <p:sp>
        <p:nvSpPr>
          <p:cNvPr id="195" name="Shape 195"/>
          <p:cNvSpPr txBox="1">
            <a:spLocks noGrp="1"/>
          </p:cNvSpPr>
          <p:nvPr>
            <p:ph type="title"/>
          </p:nvPr>
        </p:nvSpPr>
        <p:spPr>
          <a:xfrm>
            <a:off x="365575" y="3694358"/>
            <a:ext cx="3018900" cy="104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chemeClr val="dk1"/>
                </a:solidFill>
                <a:latin typeface="Nunito"/>
                <a:ea typeface="Nunito"/>
                <a:cs typeface="Nunito"/>
                <a:sym typeface="Nunito"/>
              </a:rPr>
              <a:t>Preferred Stock</a:t>
            </a:r>
            <a:endParaRPr sz="3000" b="1" i="0" u="none" strike="noStrike" cap="none">
              <a:solidFill>
                <a:schemeClr val="dk1"/>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000"/>
              <a:buFont typeface="Nunito"/>
              <a:buNone/>
            </a:pPr>
            <a:r>
              <a:rPr lang="en" b="1">
                <a:solidFill>
                  <a:schemeClr val="dk1"/>
                </a:solidFill>
              </a:rPr>
              <a:t>Features</a:t>
            </a: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90979" y="326572"/>
            <a:ext cx="3568965" cy="921658"/>
          </a:xfrm>
          <a:prstGeom prst="rect">
            <a:avLst/>
          </a:prstGeom>
          <a:solidFill>
            <a:srgbClr val="C9DAE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2800" b="1" i="0" u="none" strike="noStrike" cap="none" dirty="0">
                <a:solidFill>
                  <a:schemeClr val="dk2"/>
                </a:solidFill>
                <a:latin typeface="Nunito"/>
                <a:ea typeface="Nunito"/>
                <a:cs typeface="Nunito"/>
                <a:sym typeface="Nunito"/>
              </a:rPr>
              <a:t>Ways Stock Values </a:t>
            </a:r>
            <a:br>
              <a:rPr lang="en" sz="2800" b="1" i="0" u="none" strike="noStrike" cap="none" dirty="0">
                <a:solidFill>
                  <a:schemeClr val="dk2"/>
                </a:solidFill>
                <a:latin typeface="Nunito"/>
                <a:ea typeface="Nunito"/>
                <a:cs typeface="Nunito"/>
                <a:sym typeface="Nunito"/>
              </a:rPr>
            </a:br>
            <a:r>
              <a:rPr lang="en" sz="2800" b="1" i="0" u="none" strike="noStrike" cap="none" dirty="0">
                <a:solidFill>
                  <a:schemeClr val="dk2"/>
                </a:solidFill>
                <a:latin typeface="Nunito"/>
                <a:ea typeface="Nunito"/>
                <a:cs typeface="Nunito"/>
                <a:sym typeface="Nunito"/>
              </a:rPr>
              <a:t>May Change</a:t>
            </a:r>
            <a:endParaRPr sz="2800" b="1" i="0" u="none" strike="noStrike" cap="none" dirty="0">
              <a:solidFill>
                <a:schemeClr val="dk2"/>
              </a:solidFill>
              <a:latin typeface="Nunito"/>
              <a:ea typeface="Nunito"/>
              <a:cs typeface="Nunito"/>
              <a:sym typeface="Nunito"/>
            </a:endParaRPr>
          </a:p>
        </p:txBody>
      </p:sp>
      <p:sp>
        <p:nvSpPr>
          <p:cNvPr id="201" name="Shape 201"/>
          <p:cNvSpPr txBox="1">
            <a:spLocks noGrp="1"/>
          </p:cNvSpPr>
          <p:nvPr>
            <p:ph type="body" idx="1"/>
          </p:nvPr>
        </p:nvSpPr>
        <p:spPr>
          <a:xfrm>
            <a:off x="203236" y="1248226"/>
            <a:ext cx="4480500" cy="37428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chemeClr val="dk2"/>
              </a:buClr>
              <a:buSzPts val="2200"/>
              <a:buFont typeface="Calibri"/>
              <a:buAutoNum type="arabicPeriod"/>
            </a:pPr>
            <a:r>
              <a:rPr lang="en" sz="2200" b="0" i="0" u="none" strike="noStrike" cap="none" dirty="0">
                <a:solidFill>
                  <a:schemeClr val="dk2"/>
                </a:solidFill>
                <a:latin typeface="Calibri"/>
                <a:ea typeface="Calibri"/>
                <a:cs typeface="Calibri"/>
                <a:sym typeface="Calibri"/>
              </a:rPr>
              <a:t>The </a:t>
            </a:r>
            <a:r>
              <a:rPr lang="en" sz="2200" b="1" i="0" u="none" strike="noStrike" cap="none" dirty="0">
                <a:solidFill>
                  <a:schemeClr val="dk2"/>
                </a:solidFill>
              </a:rPr>
              <a:t>price per share</a:t>
            </a:r>
            <a:r>
              <a:rPr lang="en" sz="2200" b="0" i="0" u="none" strike="noStrike" cap="none" dirty="0">
                <a:solidFill>
                  <a:schemeClr val="dk2"/>
                </a:solidFill>
                <a:latin typeface="Calibri"/>
                <a:ea typeface="Calibri"/>
                <a:cs typeface="Calibri"/>
                <a:sym typeface="Calibri"/>
              </a:rPr>
              <a:t> or the dollar value of the stock increases or decreases</a:t>
            </a:r>
            <a:endParaRPr sz="22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AutoNum type="arabicPeriod"/>
            </a:pPr>
            <a:r>
              <a:rPr lang="en" sz="2200" b="1" i="0" u="none" strike="noStrike" cap="none" dirty="0">
                <a:solidFill>
                  <a:schemeClr val="dk2"/>
                </a:solidFill>
                <a:latin typeface="Calibri"/>
                <a:ea typeface="Calibri"/>
                <a:cs typeface="Calibri"/>
                <a:sym typeface="Calibri"/>
              </a:rPr>
              <a:t>Stock Split</a:t>
            </a:r>
            <a:r>
              <a:rPr lang="en" sz="2200" b="0" i="0" u="none" strike="noStrike" cap="none" dirty="0">
                <a:solidFill>
                  <a:schemeClr val="dk2"/>
                </a:solidFill>
                <a:latin typeface="Calibri"/>
                <a:ea typeface="Calibri"/>
                <a:cs typeface="Calibri"/>
                <a:sym typeface="Calibri"/>
              </a:rPr>
              <a:t> occurs – shares owned by existing stockholders are divided into a larger number of shares</a:t>
            </a:r>
            <a:endParaRPr sz="22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AutoNum type="arabicPeriod"/>
            </a:pPr>
            <a:r>
              <a:rPr lang="en" sz="2200" b="0" i="0" u="none" strike="noStrike" cap="none" dirty="0">
                <a:solidFill>
                  <a:schemeClr val="dk2"/>
                </a:solidFill>
                <a:latin typeface="Calibri"/>
                <a:ea typeface="Calibri"/>
                <a:cs typeface="Calibri"/>
                <a:sym typeface="Calibri"/>
              </a:rPr>
              <a:t>A </a:t>
            </a:r>
            <a:r>
              <a:rPr lang="en" sz="2200" b="1" i="0" u="none" strike="noStrike" cap="none" dirty="0">
                <a:solidFill>
                  <a:schemeClr val="dk2"/>
                </a:solidFill>
                <a:latin typeface="Calibri"/>
                <a:ea typeface="Calibri"/>
                <a:cs typeface="Calibri"/>
                <a:sym typeface="Calibri"/>
              </a:rPr>
              <a:t>Merger</a:t>
            </a:r>
            <a:r>
              <a:rPr lang="en" sz="2200" b="0" i="0" u="none" strike="noStrike" cap="none" dirty="0">
                <a:solidFill>
                  <a:schemeClr val="dk2"/>
                </a:solidFill>
                <a:latin typeface="Calibri"/>
                <a:ea typeface="Calibri"/>
                <a:cs typeface="Calibri"/>
                <a:sym typeface="Calibri"/>
              </a:rPr>
              <a:t> of two companies</a:t>
            </a:r>
            <a:endParaRPr sz="22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AutoNum type="arabicPeriod"/>
            </a:pPr>
            <a:r>
              <a:rPr lang="en" sz="2200" b="1" i="0" u="none" strike="noStrike" cap="none" dirty="0">
                <a:solidFill>
                  <a:schemeClr val="dk2"/>
                </a:solidFill>
                <a:latin typeface="Calibri"/>
                <a:ea typeface="Calibri"/>
                <a:cs typeface="Calibri"/>
                <a:sym typeface="Calibri"/>
              </a:rPr>
              <a:t>Dividends</a:t>
            </a:r>
            <a:r>
              <a:rPr lang="en" sz="2200" b="0" i="0" u="none" strike="noStrike" cap="none" dirty="0">
                <a:solidFill>
                  <a:schemeClr val="dk2"/>
                </a:solidFill>
                <a:latin typeface="Calibri"/>
                <a:ea typeface="Calibri"/>
                <a:cs typeface="Calibri"/>
                <a:sym typeface="Calibri"/>
              </a:rPr>
              <a:t> are paid</a:t>
            </a:r>
            <a:endParaRPr sz="22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202" name="Shape 202"/>
          <p:cNvPicPr preferRelativeResize="0"/>
          <p:nvPr/>
        </p:nvPicPr>
        <p:blipFill rotWithShape="1">
          <a:blip r:embed="rId3">
            <a:alphaModFix/>
          </a:blip>
          <a:srcRect/>
          <a:stretch/>
        </p:blipFill>
        <p:spPr>
          <a:xfrm>
            <a:off x="4539916" y="478971"/>
            <a:ext cx="4403558" cy="42842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0" y="406399"/>
            <a:ext cx="8623883" cy="3323772"/>
          </a:xfrm>
          <a:prstGeom prst="rect">
            <a:avLst/>
          </a:prstGeom>
          <a:noFill/>
          <a:ln>
            <a:noFill/>
          </a:ln>
        </p:spPr>
        <p:txBody>
          <a:bodyPr spcFirstLastPara="1" wrap="square" lIns="91425" tIns="91425" rIns="91425" bIns="91425" anchor="ctr" anchorCtr="0">
            <a:noAutofit/>
          </a:bodyPr>
          <a:lstStyle/>
          <a:p>
            <a:pPr marL="146050" marR="0" lvl="0" indent="0" algn="l" rtl="0">
              <a:lnSpc>
                <a:spcPct val="100000"/>
              </a:lnSpc>
              <a:spcBef>
                <a:spcPts val="0"/>
              </a:spcBef>
              <a:spcAft>
                <a:spcPts val="0"/>
              </a:spcAft>
              <a:buClr>
                <a:schemeClr val="dk2"/>
              </a:buClr>
              <a:buSzPts val="3200"/>
              <a:buFont typeface="Nunito"/>
              <a:buNone/>
            </a:pPr>
            <a:br>
              <a:rPr lang="en" sz="2400" b="1" i="0" u="none" strike="noStrike" cap="none" dirty="0">
                <a:solidFill>
                  <a:srgbClr val="000000"/>
                </a:solidFill>
                <a:latin typeface="Nunito"/>
                <a:ea typeface="Nunito"/>
                <a:cs typeface="Nunito"/>
                <a:sym typeface="Nunito"/>
              </a:rPr>
            </a:br>
            <a:br>
              <a:rPr lang="en" sz="2400" b="1" i="0" u="none" strike="noStrike" cap="none" dirty="0">
                <a:solidFill>
                  <a:srgbClr val="000000"/>
                </a:solidFill>
                <a:latin typeface="Nunito"/>
                <a:ea typeface="Nunito"/>
                <a:cs typeface="Nunito"/>
                <a:sym typeface="Nunito"/>
              </a:rPr>
            </a:br>
            <a:br>
              <a:rPr lang="en" sz="2400" b="1" i="0" u="none" strike="noStrike" cap="none" dirty="0">
                <a:solidFill>
                  <a:srgbClr val="000000"/>
                </a:solidFill>
                <a:latin typeface="Nunito"/>
                <a:ea typeface="Nunito"/>
                <a:cs typeface="Nunito"/>
                <a:sym typeface="Nunito"/>
              </a:rPr>
            </a:br>
            <a:r>
              <a:rPr lang="en" sz="2500" b="1" i="0" u="none" strike="noStrike" cap="none" dirty="0">
                <a:solidFill>
                  <a:srgbClr val="000000"/>
                </a:solidFill>
                <a:ea typeface="Nunito"/>
                <a:sym typeface="Nunito"/>
              </a:rPr>
              <a:t>Market Price </a:t>
            </a:r>
            <a:r>
              <a:rPr lang="en" sz="2500" b="0" i="0" u="none" strike="noStrike" cap="none" dirty="0">
                <a:solidFill>
                  <a:srgbClr val="000000"/>
                </a:solidFill>
                <a:ea typeface="Nunito"/>
                <a:sym typeface="Nunito"/>
              </a:rPr>
              <a:t>- amount a willing buyer would pay a willing seller for the stock; known as the price per stock. Based on the interest rates of the economy</a:t>
            </a:r>
            <a:br>
              <a:rPr lang="en" sz="2500" b="0" i="0" u="none" strike="noStrike" cap="none" dirty="0">
                <a:solidFill>
                  <a:srgbClr val="000000"/>
                </a:solidFill>
                <a:ea typeface="Nunito"/>
                <a:sym typeface="Nunito"/>
              </a:rPr>
            </a:br>
            <a:br>
              <a:rPr lang="en" sz="2500" b="0" i="0" u="none" strike="noStrike" cap="none" dirty="0">
                <a:solidFill>
                  <a:srgbClr val="000000"/>
                </a:solidFill>
                <a:ea typeface="Nunito"/>
                <a:sym typeface="Nunito"/>
              </a:rPr>
            </a:br>
            <a:r>
              <a:rPr lang="en" sz="2500" b="1" i="0" u="none" strike="noStrike" cap="none" dirty="0">
                <a:solidFill>
                  <a:srgbClr val="000000"/>
                </a:solidFill>
                <a:ea typeface="Nunito"/>
                <a:sym typeface="Nunito"/>
              </a:rPr>
              <a:t>Par Value </a:t>
            </a:r>
            <a:r>
              <a:rPr lang="en" sz="2500" b="0" i="0" u="none" strike="noStrike" cap="none" dirty="0">
                <a:solidFill>
                  <a:srgbClr val="000000"/>
                </a:solidFill>
                <a:ea typeface="Nunito"/>
                <a:sym typeface="Nunito"/>
              </a:rPr>
              <a:t>is the fixed value stated on a preferred stock certificate which indicates the dividends which will be paid to the shareholder.</a:t>
            </a:r>
            <a:br>
              <a:rPr lang="en" sz="2500" b="0" i="0" u="none" strike="noStrike" cap="none" dirty="0">
                <a:solidFill>
                  <a:srgbClr val="000000"/>
                </a:solidFill>
                <a:ea typeface="Nunito"/>
                <a:sym typeface="Nunito"/>
              </a:rPr>
            </a:br>
            <a:endParaRPr sz="2500" b="0" i="0" u="none" strike="noStrike" cap="none" dirty="0">
              <a:solidFill>
                <a:schemeClr val="dk2"/>
              </a:solidFill>
              <a:ea typeface="Nunito"/>
              <a:sym typeface="Nunito"/>
            </a:endParaRPr>
          </a:p>
        </p:txBody>
      </p:sp>
      <p:sp>
        <p:nvSpPr>
          <p:cNvPr id="208" name="Shape 208"/>
          <p:cNvSpPr txBox="1"/>
          <p:nvPr/>
        </p:nvSpPr>
        <p:spPr>
          <a:xfrm>
            <a:off x="123373" y="3825829"/>
            <a:ext cx="3953678" cy="1200329"/>
          </a:xfrm>
          <a:prstGeom prst="rect">
            <a:avLst/>
          </a:prstGeom>
          <a:solidFill>
            <a:srgbClr val="08BE7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900" b="0" i="1" u="none" strike="noStrike" cap="none" dirty="0">
                <a:solidFill>
                  <a:srgbClr val="000000"/>
                </a:solidFill>
                <a:latin typeface="Calibri" panose="020F0502020204030204" pitchFamily="34" charset="0"/>
                <a:cs typeface="Calibri" panose="020F0502020204030204" pitchFamily="34" charset="0"/>
                <a:sym typeface="Arial"/>
              </a:rPr>
              <a:t>Example: if the </a:t>
            </a:r>
            <a:r>
              <a:rPr lang="en" sz="1900" b="1" i="1" u="none" strike="noStrike" cap="none" dirty="0">
                <a:solidFill>
                  <a:srgbClr val="000000"/>
                </a:solidFill>
                <a:latin typeface="Calibri" panose="020F0502020204030204" pitchFamily="34" charset="0"/>
                <a:cs typeface="Calibri" panose="020F0502020204030204" pitchFamily="34" charset="0"/>
                <a:sym typeface="Arial"/>
              </a:rPr>
              <a:t>Par Value </a:t>
            </a:r>
            <a:r>
              <a:rPr lang="en" sz="1900" b="0" i="1" u="none" strike="noStrike" cap="none" dirty="0">
                <a:solidFill>
                  <a:srgbClr val="000000"/>
                </a:solidFill>
                <a:latin typeface="Calibri" panose="020F0502020204030204" pitchFamily="34" charset="0"/>
                <a:cs typeface="Calibri" panose="020F0502020204030204" pitchFamily="34" charset="0"/>
                <a:sym typeface="Arial"/>
              </a:rPr>
              <a:t>is 7%, and the stock is worth $100.00, the dollar amount would be $7.00 per dividend period for each stock owned </a:t>
            </a:r>
            <a:endParaRPr sz="1900" b="0" i="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09" name="Shape 209"/>
          <p:cNvSpPr txBox="1"/>
          <p:nvPr/>
        </p:nvSpPr>
        <p:spPr>
          <a:xfrm>
            <a:off x="2864950" y="369150"/>
            <a:ext cx="5313600" cy="794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dirty="0">
                <a:latin typeface="Nunito" panose="020B0604020202020204" charset="0"/>
              </a:rPr>
              <a:t>Vocabulary Terms to Know </a:t>
            </a:r>
            <a:endParaRPr sz="3000" b="1" dirty="0">
              <a:latin typeface="Nunito"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20914" y="883147"/>
            <a:ext cx="3780971" cy="161240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200"/>
              <a:buFont typeface="Nunito"/>
              <a:buNone/>
            </a:pPr>
            <a:r>
              <a:rPr lang="en" sz="4000" b="1" i="0" u="none" strike="noStrike" cap="none" dirty="0">
                <a:solidFill>
                  <a:srgbClr val="101E11"/>
                </a:solidFill>
                <a:latin typeface="Nunito"/>
                <a:ea typeface="Nunito"/>
                <a:cs typeface="Nunito"/>
                <a:sym typeface="Nunito"/>
              </a:rPr>
              <a:t>Comparing </a:t>
            </a:r>
            <a:endParaRPr sz="4000" b="1" i="0" u="none" strike="noStrike" cap="none" dirty="0">
              <a:solidFill>
                <a:srgbClr val="101E11"/>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200"/>
              <a:buFont typeface="Nunito"/>
              <a:buNone/>
            </a:pPr>
            <a:r>
              <a:rPr lang="en" sz="4000" b="1" i="0" u="none" strike="noStrike" cap="none" dirty="0">
                <a:solidFill>
                  <a:srgbClr val="101E11"/>
                </a:solidFill>
                <a:latin typeface="Nunito"/>
                <a:ea typeface="Nunito"/>
                <a:cs typeface="Nunito"/>
                <a:sym typeface="Nunito"/>
              </a:rPr>
              <a:t>Stocks</a:t>
            </a:r>
            <a:endParaRPr sz="4000" b="1" i="0" u="none" strike="noStrike" cap="none" dirty="0">
              <a:solidFill>
                <a:srgbClr val="101E11"/>
              </a:solidFill>
              <a:latin typeface="Nunito"/>
              <a:ea typeface="Nunito"/>
              <a:cs typeface="Nunito"/>
              <a:sym typeface="Nunito"/>
            </a:endParaRPr>
          </a:p>
        </p:txBody>
      </p:sp>
      <p:pic>
        <p:nvPicPr>
          <p:cNvPr id="215" name="Shape 215"/>
          <p:cNvPicPr preferRelativeResize="0"/>
          <p:nvPr/>
        </p:nvPicPr>
        <p:blipFill rotWithShape="1">
          <a:blip r:embed="rId3">
            <a:alphaModFix/>
          </a:blip>
          <a:srcRect/>
          <a:stretch/>
        </p:blipFill>
        <p:spPr>
          <a:xfrm>
            <a:off x="4528457" y="0"/>
            <a:ext cx="4420072" cy="5123622"/>
          </a:xfrm>
          <a:prstGeom prst="rect">
            <a:avLst/>
          </a:prstGeom>
          <a:noFill/>
          <a:ln>
            <a:noFill/>
          </a:ln>
        </p:spPr>
      </p:pic>
      <p:cxnSp>
        <p:nvCxnSpPr>
          <p:cNvPr id="216" name="Shape 216"/>
          <p:cNvCxnSpPr/>
          <p:nvPr/>
        </p:nvCxnSpPr>
        <p:spPr>
          <a:xfrm>
            <a:off x="1037770" y="2721429"/>
            <a:ext cx="2685000" cy="1030500"/>
          </a:xfrm>
          <a:prstGeom prst="bentConnector3">
            <a:avLst>
              <a:gd name="adj1" fmla="val 50000"/>
            </a:avLst>
          </a:prstGeom>
          <a:noFill/>
          <a:ln w="76200" cap="flat" cmpd="sng">
            <a:solidFill>
              <a:srgbClr val="00786A"/>
            </a:solidFill>
            <a:prstDash val="solid"/>
            <a:round/>
            <a:headEnd type="none" w="sm" len="sm"/>
            <a:tailEnd type="triangle" w="med" len="med"/>
          </a:ln>
        </p:spPr>
      </p:cxnSp>
      <p:sp>
        <p:nvSpPr>
          <p:cNvPr id="217" name="Shape 217"/>
          <p:cNvSpPr/>
          <p:nvPr/>
        </p:nvSpPr>
        <p:spPr>
          <a:xfrm>
            <a:off x="1211943" y="2837543"/>
            <a:ext cx="914400" cy="914400"/>
          </a:xfrm>
          <a:prstGeom prst="mathPlus">
            <a:avLst>
              <a:gd name="adj1" fmla="val 23520"/>
            </a:avLst>
          </a:prstGeom>
          <a:solidFill>
            <a:schemeClr val="accent1"/>
          </a:solidFill>
          <a:ln w="25400" cap="flat" cmpd="sng">
            <a:solidFill>
              <a:srgbClr val="0058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8" name="Shape 218"/>
          <p:cNvSpPr/>
          <p:nvPr/>
        </p:nvSpPr>
        <p:spPr>
          <a:xfrm>
            <a:off x="2507345" y="2779486"/>
            <a:ext cx="994228" cy="972457"/>
          </a:xfrm>
          <a:prstGeom prst="mathMinus">
            <a:avLst>
              <a:gd name="adj1" fmla="val 23520"/>
            </a:avLst>
          </a:prstGeom>
          <a:solidFill>
            <a:schemeClr val="accent1"/>
          </a:solidFill>
          <a:ln w="25400" cap="flat" cmpd="sng">
            <a:solidFill>
              <a:srgbClr val="0058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l="3150" t="5467" r="3516" b="18989"/>
          <a:stretch/>
        </p:blipFill>
        <p:spPr>
          <a:xfrm>
            <a:off x="1369440" y="333029"/>
            <a:ext cx="6400800" cy="4530055"/>
          </a:xfrm>
          <a:prstGeom prst="rect">
            <a:avLst/>
          </a:prstGeom>
          <a:noFill/>
          <a:ln>
            <a:noFill/>
          </a:ln>
        </p:spPr>
      </p:pic>
      <p:pic>
        <p:nvPicPr>
          <p:cNvPr id="224" name="Shape 224"/>
          <p:cNvPicPr preferRelativeResize="0"/>
          <p:nvPr/>
        </p:nvPicPr>
        <p:blipFill rotWithShape="1">
          <a:blip r:embed="rId4">
            <a:alphaModFix/>
          </a:blip>
          <a:srcRect/>
          <a:stretch/>
        </p:blipFill>
        <p:spPr>
          <a:xfrm>
            <a:off x="420914" y="1407886"/>
            <a:ext cx="860127" cy="930985"/>
          </a:xfrm>
          <a:prstGeom prst="rect">
            <a:avLst/>
          </a:prstGeom>
          <a:noFill/>
          <a:ln>
            <a:noFill/>
          </a:ln>
        </p:spPr>
      </p:pic>
      <p:pic>
        <p:nvPicPr>
          <p:cNvPr id="225" name="Shape 225"/>
          <p:cNvPicPr preferRelativeResize="0"/>
          <p:nvPr/>
        </p:nvPicPr>
        <p:blipFill rotWithShape="1">
          <a:blip r:embed="rId5">
            <a:alphaModFix/>
          </a:blip>
          <a:srcRect/>
          <a:stretch/>
        </p:blipFill>
        <p:spPr>
          <a:xfrm>
            <a:off x="7770240" y="1604211"/>
            <a:ext cx="1030812" cy="993846"/>
          </a:xfrm>
          <a:prstGeom prst="rect">
            <a:avLst/>
          </a:prstGeom>
          <a:noFill/>
          <a:ln>
            <a:noFill/>
          </a:ln>
        </p:spPr>
      </p:pic>
      <p:pic>
        <p:nvPicPr>
          <p:cNvPr id="226" name="Shape 226"/>
          <p:cNvPicPr preferRelativeResize="0"/>
          <p:nvPr/>
        </p:nvPicPr>
        <p:blipFill rotWithShape="1">
          <a:blip r:embed="rId6">
            <a:alphaModFix/>
          </a:blip>
          <a:srcRect/>
          <a:stretch/>
        </p:blipFill>
        <p:spPr>
          <a:xfrm>
            <a:off x="379262" y="3404531"/>
            <a:ext cx="1017249" cy="575592"/>
          </a:xfrm>
          <a:prstGeom prst="rect">
            <a:avLst/>
          </a:prstGeom>
          <a:noFill/>
          <a:ln>
            <a:noFill/>
          </a:ln>
        </p:spPr>
      </p:pic>
      <p:pic>
        <p:nvPicPr>
          <p:cNvPr id="227" name="Shape 227"/>
          <p:cNvPicPr preferRelativeResize="0"/>
          <p:nvPr/>
        </p:nvPicPr>
        <p:blipFill rotWithShape="1">
          <a:blip r:embed="rId7">
            <a:alphaModFix/>
          </a:blip>
          <a:srcRect/>
          <a:stretch/>
        </p:blipFill>
        <p:spPr>
          <a:xfrm>
            <a:off x="7010025" y="4345574"/>
            <a:ext cx="1366526" cy="290386"/>
          </a:xfrm>
          <a:prstGeom prst="rect">
            <a:avLst/>
          </a:prstGeom>
          <a:noFill/>
          <a:ln>
            <a:noFill/>
          </a:ln>
        </p:spPr>
      </p:pic>
      <p:sp>
        <p:nvSpPr>
          <p:cNvPr id="2" name="TextBox 1">
            <a:extLst>
              <a:ext uri="{FF2B5EF4-FFF2-40B4-BE49-F238E27FC236}">
                <a16:creationId xmlns:a16="http://schemas.microsoft.com/office/drawing/2014/main" id="{9BF553BA-8B36-5344-AA42-6A08E6760739}"/>
              </a:ext>
            </a:extLst>
          </p:cNvPr>
          <p:cNvSpPr txBox="1"/>
          <p:nvPr/>
        </p:nvSpPr>
        <p:spPr>
          <a:xfrm>
            <a:off x="1564106" y="1103936"/>
            <a:ext cx="2807368" cy="1538883"/>
          </a:xfrm>
          <a:prstGeom prst="rect">
            <a:avLst/>
          </a:prstGeom>
          <a:solidFill>
            <a:srgbClr val="FFF2CE"/>
          </a:solidFill>
        </p:spPr>
        <p:txBody>
          <a:bodyPr wrap="square" rtlCol="0">
            <a:spAutoFit/>
          </a:bodyPr>
          <a:lstStyle/>
          <a:p>
            <a:pPr algn="ctr"/>
            <a:r>
              <a:rPr lang="en-US" sz="1600" b="1" dirty="0"/>
              <a:t>Income</a:t>
            </a:r>
          </a:p>
          <a:p>
            <a:pPr algn="ctr"/>
            <a:r>
              <a:rPr lang="en-US" sz="1300" dirty="0"/>
              <a:t>These pay high dividends because the company chooses to retain only a small portion of its profits. These stocks are from companies who have a steady stream of income. Utility companies fit this profile. </a:t>
            </a:r>
          </a:p>
        </p:txBody>
      </p:sp>
      <p:sp>
        <p:nvSpPr>
          <p:cNvPr id="8" name="TextBox 7">
            <a:extLst>
              <a:ext uri="{FF2B5EF4-FFF2-40B4-BE49-F238E27FC236}">
                <a16:creationId xmlns:a16="http://schemas.microsoft.com/office/drawing/2014/main" id="{00354819-F411-B247-88CD-81AE9723AEBF}"/>
              </a:ext>
            </a:extLst>
          </p:cNvPr>
          <p:cNvSpPr txBox="1"/>
          <p:nvPr/>
        </p:nvSpPr>
        <p:spPr>
          <a:xfrm>
            <a:off x="4764506" y="1075491"/>
            <a:ext cx="2807368" cy="1631216"/>
          </a:xfrm>
          <a:prstGeom prst="rect">
            <a:avLst/>
          </a:prstGeom>
          <a:solidFill>
            <a:srgbClr val="D0E1F0"/>
          </a:solidFill>
        </p:spPr>
        <p:txBody>
          <a:bodyPr wrap="square" rtlCol="0">
            <a:spAutoFit/>
          </a:bodyPr>
          <a:lstStyle/>
          <a:p>
            <a:pPr algn="ctr"/>
            <a:r>
              <a:rPr lang="en-US" sz="1600" b="1" dirty="0"/>
              <a:t>Blue Chip</a:t>
            </a:r>
            <a:endParaRPr lang="en-US" b="1" dirty="0"/>
          </a:p>
          <a:p>
            <a:pPr algn="ctr"/>
            <a:r>
              <a:rPr lang="en-US" sz="1200" dirty="0"/>
              <a:t>From nationally recognized companies which dominate their respective industry and often have revenue of $1 billion or more. They have consistent records of profit, dividend payments, and a good reputation for company management.</a:t>
            </a:r>
          </a:p>
        </p:txBody>
      </p:sp>
      <p:sp>
        <p:nvSpPr>
          <p:cNvPr id="9" name="TextBox 8">
            <a:extLst>
              <a:ext uri="{FF2B5EF4-FFF2-40B4-BE49-F238E27FC236}">
                <a16:creationId xmlns:a16="http://schemas.microsoft.com/office/drawing/2014/main" id="{D5C2F186-1DE2-FC4E-80BB-A6463541C524}"/>
              </a:ext>
            </a:extLst>
          </p:cNvPr>
          <p:cNvSpPr txBox="1"/>
          <p:nvPr/>
        </p:nvSpPr>
        <p:spPr>
          <a:xfrm>
            <a:off x="1580148" y="3004926"/>
            <a:ext cx="2807368" cy="1738938"/>
          </a:xfrm>
          <a:prstGeom prst="rect">
            <a:avLst/>
          </a:prstGeom>
          <a:solidFill>
            <a:srgbClr val="F4CDCB"/>
          </a:solidFill>
        </p:spPr>
        <p:txBody>
          <a:bodyPr wrap="square" rtlCol="0">
            <a:spAutoFit/>
          </a:bodyPr>
          <a:lstStyle/>
          <a:p>
            <a:pPr algn="ctr"/>
            <a:r>
              <a:rPr lang="en-US" sz="1600" b="1" dirty="0"/>
              <a:t>Growth</a:t>
            </a:r>
            <a:endParaRPr lang="en-US" b="1" dirty="0"/>
          </a:p>
          <a:p>
            <a:pPr algn="ctr"/>
            <a:r>
              <a:rPr lang="en-US" sz="1300" dirty="0"/>
              <a:t>A company who has a consistent record of relatively rapid growth and earnings in all economic conditions. Generally growth stocks are associated with new companies who pay no dividends to their investors.</a:t>
            </a:r>
          </a:p>
        </p:txBody>
      </p:sp>
      <p:sp>
        <p:nvSpPr>
          <p:cNvPr id="10" name="TextBox 9">
            <a:extLst>
              <a:ext uri="{FF2B5EF4-FFF2-40B4-BE49-F238E27FC236}">
                <a16:creationId xmlns:a16="http://schemas.microsoft.com/office/drawing/2014/main" id="{3AB3A459-C697-EE40-9118-4DD4AE24C06F}"/>
              </a:ext>
            </a:extLst>
          </p:cNvPr>
          <p:cNvSpPr txBox="1"/>
          <p:nvPr/>
        </p:nvSpPr>
        <p:spPr>
          <a:xfrm>
            <a:off x="4764506" y="3022913"/>
            <a:ext cx="2807368" cy="1338828"/>
          </a:xfrm>
          <a:prstGeom prst="rect">
            <a:avLst/>
          </a:prstGeom>
          <a:solidFill>
            <a:srgbClr val="DAD2E9"/>
          </a:solidFill>
        </p:spPr>
        <p:txBody>
          <a:bodyPr wrap="square" rtlCol="0">
            <a:spAutoFit/>
          </a:bodyPr>
          <a:lstStyle/>
          <a:p>
            <a:pPr algn="ctr"/>
            <a:r>
              <a:rPr lang="en-US" sz="1600" b="1" dirty="0"/>
              <a:t>Emerging Growth</a:t>
            </a:r>
            <a:endParaRPr lang="en-US" b="1" dirty="0"/>
          </a:p>
          <a:p>
            <a:pPr algn="ctr"/>
            <a:r>
              <a:rPr lang="en-US" sz="1300" dirty="0"/>
              <a:t>A young firm in an emerging industry, consisting of a few companies and is often centered around a new technology. It is high risk, with great prospect for growth.</a:t>
            </a:r>
          </a:p>
        </p:txBody>
      </p:sp>
      <p:sp>
        <p:nvSpPr>
          <p:cNvPr id="11" name="TextBox 10">
            <a:extLst>
              <a:ext uri="{FF2B5EF4-FFF2-40B4-BE49-F238E27FC236}">
                <a16:creationId xmlns:a16="http://schemas.microsoft.com/office/drawing/2014/main" id="{F8915A81-4156-7247-AB34-788027A2C739}"/>
              </a:ext>
            </a:extLst>
          </p:cNvPr>
          <p:cNvSpPr txBox="1"/>
          <p:nvPr/>
        </p:nvSpPr>
        <p:spPr>
          <a:xfrm>
            <a:off x="1564106" y="486128"/>
            <a:ext cx="6071936" cy="323165"/>
          </a:xfrm>
          <a:prstGeom prst="rect">
            <a:avLst/>
          </a:prstGeom>
          <a:solidFill>
            <a:srgbClr val="B6D8A6"/>
          </a:solidFill>
        </p:spPr>
        <p:txBody>
          <a:bodyPr wrap="square" rtlCol="0">
            <a:spAutoFit/>
          </a:bodyPr>
          <a:lstStyle/>
          <a:p>
            <a:pPr algn="ctr"/>
            <a:r>
              <a:rPr lang="en-US" sz="1500" dirty="0"/>
              <a:t>Based on the characteristics associated with the underlying company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3" name="Shape 233"/>
          <p:cNvPicPr preferRelativeResize="0"/>
          <p:nvPr/>
        </p:nvPicPr>
        <p:blipFill rotWithShape="1">
          <a:blip r:embed="rId3">
            <a:alphaModFix/>
          </a:blip>
          <a:srcRect/>
          <a:stretch/>
        </p:blipFill>
        <p:spPr>
          <a:xfrm>
            <a:off x="1087525" y="4034589"/>
            <a:ext cx="1663696" cy="537411"/>
          </a:xfrm>
          <a:prstGeom prst="rect">
            <a:avLst/>
          </a:prstGeom>
          <a:noFill/>
          <a:ln>
            <a:noFill/>
          </a:ln>
        </p:spPr>
      </p:pic>
      <p:sp>
        <p:nvSpPr>
          <p:cNvPr id="2" name="Rounded Rectangle 1">
            <a:extLst>
              <a:ext uri="{FF2B5EF4-FFF2-40B4-BE49-F238E27FC236}">
                <a16:creationId xmlns:a16="http://schemas.microsoft.com/office/drawing/2014/main" id="{F1FA0719-A75B-8A40-92E5-3740EF4068D6}"/>
              </a:ext>
            </a:extLst>
          </p:cNvPr>
          <p:cNvSpPr/>
          <p:nvPr/>
        </p:nvSpPr>
        <p:spPr>
          <a:xfrm>
            <a:off x="680070" y="1515602"/>
            <a:ext cx="2547987" cy="2477228"/>
          </a:xfrm>
          <a:prstGeom prst="roundRect">
            <a:avLst/>
          </a:prstGeom>
          <a:solidFill>
            <a:srgbClr val="9FC5E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27E90657-2CA7-564D-9A67-CA0C455C9748}"/>
              </a:ext>
            </a:extLst>
          </p:cNvPr>
          <p:cNvSpPr/>
          <p:nvPr/>
        </p:nvSpPr>
        <p:spPr>
          <a:xfrm>
            <a:off x="765003" y="710794"/>
            <a:ext cx="7765879" cy="692588"/>
          </a:xfrm>
          <a:prstGeom prst="roundRect">
            <a:avLst/>
          </a:prstGeom>
          <a:solidFill>
            <a:srgbClr val="B6D8A6"/>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638BB9CA-BAD4-DC4A-81CB-070784DD615A}"/>
              </a:ext>
            </a:extLst>
          </p:cNvPr>
          <p:cNvSpPr/>
          <p:nvPr/>
        </p:nvSpPr>
        <p:spPr>
          <a:xfrm>
            <a:off x="3307549" y="1515602"/>
            <a:ext cx="2531349" cy="2477228"/>
          </a:xfrm>
          <a:prstGeom prst="roundRect">
            <a:avLst/>
          </a:prstGeom>
          <a:solidFill>
            <a:srgbClr val="FFF2CE"/>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A606ECA6-2CB4-464C-A559-5B6B0D039F60}"/>
              </a:ext>
            </a:extLst>
          </p:cNvPr>
          <p:cNvSpPr/>
          <p:nvPr/>
        </p:nvSpPr>
        <p:spPr>
          <a:xfrm>
            <a:off x="5955307" y="1515601"/>
            <a:ext cx="2575575" cy="2477229"/>
          </a:xfrm>
          <a:prstGeom prst="roundRect">
            <a:avLst/>
          </a:prstGeom>
          <a:solidFill>
            <a:srgbClr val="E7B8B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487944-0F89-B144-BBD1-28F31A7BAB26}"/>
              </a:ext>
            </a:extLst>
          </p:cNvPr>
          <p:cNvSpPr txBox="1"/>
          <p:nvPr/>
        </p:nvSpPr>
        <p:spPr>
          <a:xfrm>
            <a:off x="1248993" y="823013"/>
            <a:ext cx="7181216" cy="400110"/>
          </a:xfrm>
          <a:prstGeom prst="rect">
            <a:avLst/>
          </a:prstGeom>
          <a:solidFill>
            <a:srgbClr val="B6D8A6"/>
          </a:solidFill>
        </p:spPr>
        <p:txBody>
          <a:bodyPr wrap="square" rtlCol="0">
            <a:spAutoFit/>
          </a:bodyPr>
          <a:lstStyle/>
          <a:p>
            <a:pPr algn="ctr"/>
            <a:r>
              <a:rPr lang="en-US" sz="2000" dirty="0"/>
              <a:t>Based on the characteristics associated with</a:t>
            </a:r>
            <a:endParaRPr lang="en-US" sz="900" dirty="0"/>
          </a:p>
        </p:txBody>
      </p:sp>
      <p:sp>
        <p:nvSpPr>
          <p:cNvPr id="10" name="TextBox 9">
            <a:extLst>
              <a:ext uri="{FF2B5EF4-FFF2-40B4-BE49-F238E27FC236}">
                <a16:creationId xmlns:a16="http://schemas.microsoft.com/office/drawing/2014/main" id="{7CED343D-2328-A845-B51E-03785645F8CC}"/>
              </a:ext>
            </a:extLst>
          </p:cNvPr>
          <p:cNvSpPr txBox="1"/>
          <p:nvPr/>
        </p:nvSpPr>
        <p:spPr>
          <a:xfrm>
            <a:off x="774968" y="1742168"/>
            <a:ext cx="2358189" cy="1938992"/>
          </a:xfrm>
          <a:prstGeom prst="rect">
            <a:avLst/>
          </a:prstGeom>
          <a:solidFill>
            <a:srgbClr val="9FC5E9"/>
          </a:solidFill>
        </p:spPr>
        <p:txBody>
          <a:bodyPr wrap="square" rtlCol="0">
            <a:spAutoFit/>
          </a:bodyPr>
          <a:lstStyle/>
          <a:p>
            <a:pPr algn="ctr"/>
            <a:r>
              <a:rPr lang="en-US" sz="1600" b="1" dirty="0"/>
              <a:t>Cyclical</a:t>
            </a:r>
          </a:p>
          <a:p>
            <a:pPr algn="ctr"/>
            <a:r>
              <a:rPr lang="en-US" sz="1300" dirty="0"/>
              <a:t>These stocks are greatly influenced by changes in the economic business cycle. They are associated with companies who operate in major consumer dependent industries such as automobiles and airlines.</a:t>
            </a:r>
          </a:p>
        </p:txBody>
      </p:sp>
      <p:sp>
        <p:nvSpPr>
          <p:cNvPr id="7" name="TextBox 6">
            <a:extLst>
              <a:ext uri="{FF2B5EF4-FFF2-40B4-BE49-F238E27FC236}">
                <a16:creationId xmlns:a16="http://schemas.microsoft.com/office/drawing/2014/main" id="{82ADC66C-472F-D548-BF15-99400FFDCA55}"/>
              </a:ext>
            </a:extLst>
          </p:cNvPr>
          <p:cNvSpPr txBox="1"/>
          <p:nvPr/>
        </p:nvSpPr>
        <p:spPr>
          <a:xfrm>
            <a:off x="3392905" y="1694042"/>
            <a:ext cx="2359471" cy="2139047"/>
          </a:xfrm>
          <a:prstGeom prst="rect">
            <a:avLst/>
          </a:prstGeom>
          <a:solidFill>
            <a:srgbClr val="FFF2CE"/>
          </a:solidFill>
        </p:spPr>
        <p:txBody>
          <a:bodyPr wrap="square" rtlCol="0">
            <a:spAutoFit/>
          </a:bodyPr>
          <a:lstStyle/>
          <a:p>
            <a:pPr algn="ctr"/>
            <a:r>
              <a:rPr lang="en-US" sz="1600" b="1" dirty="0"/>
              <a:t>Countercyclical</a:t>
            </a:r>
          </a:p>
          <a:p>
            <a:pPr algn="ctr"/>
            <a:r>
              <a:rPr lang="en-US" sz="1300" dirty="0"/>
              <a:t>Also called “defensive,” these stocks are associated with companies that have consistent returns even when the economy is suffering due to the fact that their products are in high demand. Grocery stores and utility companies are examples.</a:t>
            </a:r>
          </a:p>
        </p:txBody>
      </p:sp>
      <p:sp>
        <p:nvSpPr>
          <p:cNvPr id="9" name="TextBox 8">
            <a:extLst>
              <a:ext uri="{FF2B5EF4-FFF2-40B4-BE49-F238E27FC236}">
                <a16:creationId xmlns:a16="http://schemas.microsoft.com/office/drawing/2014/main" id="{22D39318-0163-6048-AE5F-04C69F633CFD}"/>
              </a:ext>
            </a:extLst>
          </p:cNvPr>
          <p:cNvSpPr txBox="1"/>
          <p:nvPr/>
        </p:nvSpPr>
        <p:spPr>
          <a:xfrm>
            <a:off x="6072020" y="1718105"/>
            <a:ext cx="2358189" cy="1938992"/>
          </a:xfrm>
          <a:prstGeom prst="rect">
            <a:avLst/>
          </a:prstGeom>
          <a:solidFill>
            <a:srgbClr val="E7B8B0"/>
          </a:solidFill>
        </p:spPr>
        <p:txBody>
          <a:bodyPr wrap="square" rtlCol="0">
            <a:spAutoFit/>
          </a:bodyPr>
          <a:lstStyle/>
          <a:p>
            <a:pPr algn="ctr"/>
            <a:r>
              <a:rPr lang="en-US" sz="1600" b="1" dirty="0"/>
              <a:t>Speculative</a:t>
            </a:r>
          </a:p>
          <a:p>
            <a:pPr algn="ctr"/>
            <a:r>
              <a:rPr lang="en-US" sz="1300" dirty="0"/>
              <a:t>These companies have a spotty earning pattern, but have potential for substantial earnings in the future, pharmaceutical companies are represented by this type of stock. They are very high risk stocks.</a:t>
            </a:r>
          </a:p>
        </p:txBody>
      </p:sp>
      <p:pic>
        <p:nvPicPr>
          <p:cNvPr id="234" name="Shape 234"/>
          <p:cNvPicPr preferRelativeResize="0"/>
          <p:nvPr/>
        </p:nvPicPr>
        <p:blipFill rotWithShape="1">
          <a:blip r:embed="rId4">
            <a:alphaModFix/>
          </a:blip>
          <a:srcRect/>
          <a:stretch/>
        </p:blipFill>
        <p:spPr>
          <a:xfrm>
            <a:off x="3834897" y="3807970"/>
            <a:ext cx="1517750" cy="1011834"/>
          </a:xfrm>
          <a:prstGeom prst="rect">
            <a:avLst/>
          </a:prstGeom>
          <a:noFill/>
          <a:ln>
            <a:noFill/>
          </a:ln>
        </p:spPr>
      </p:pic>
      <p:pic>
        <p:nvPicPr>
          <p:cNvPr id="235" name="Shape 235"/>
          <p:cNvPicPr preferRelativeResize="0"/>
          <p:nvPr/>
        </p:nvPicPr>
        <p:blipFill rotWithShape="1">
          <a:blip r:embed="rId5">
            <a:alphaModFix/>
          </a:blip>
          <a:srcRect/>
          <a:stretch/>
        </p:blipFill>
        <p:spPr>
          <a:xfrm>
            <a:off x="6736746" y="3837651"/>
            <a:ext cx="931380" cy="734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19150" y="316851"/>
            <a:ext cx="7505700" cy="645885"/>
          </a:xfrm>
          <a:prstGeom prst="rect">
            <a:avLst/>
          </a:prstGeom>
          <a:solidFill>
            <a:srgbClr val="057F4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b="1" dirty="0">
                <a:solidFill>
                  <a:schemeClr val="dk1"/>
                </a:solidFill>
              </a:rPr>
              <a:t>Market Value of Companies </a:t>
            </a:r>
            <a:endParaRPr sz="3000" b="1" i="0" u="none" strike="noStrike" cap="none" dirty="0">
              <a:solidFill>
                <a:schemeClr val="dk1"/>
              </a:solidFill>
              <a:latin typeface="Nunito"/>
              <a:ea typeface="Nunito"/>
              <a:cs typeface="Nunito"/>
              <a:sym typeface="Nunito"/>
            </a:endParaRPr>
          </a:p>
        </p:txBody>
      </p:sp>
      <p:sp>
        <p:nvSpPr>
          <p:cNvPr id="241" name="Shape 241"/>
          <p:cNvSpPr/>
          <p:nvPr/>
        </p:nvSpPr>
        <p:spPr>
          <a:xfrm>
            <a:off x="316150" y="1990125"/>
            <a:ext cx="8560500" cy="243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txBox="1">
            <a:spLocks noGrp="1"/>
          </p:cNvSpPr>
          <p:nvPr>
            <p:ph type="body" idx="1"/>
          </p:nvPr>
        </p:nvSpPr>
        <p:spPr>
          <a:xfrm>
            <a:off x="198411" y="1053529"/>
            <a:ext cx="8742600" cy="3884700"/>
          </a:xfrm>
          <a:prstGeom prst="rect">
            <a:avLst/>
          </a:prstGeom>
          <a:gradFill>
            <a:gsLst>
              <a:gs pos="0">
                <a:srgbClr val="A0BEA0"/>
              </a:gs>
              <a:gs pos="50000">
                <a:srgbClr val="C4D6C4"/>
              </a:gs>
              <a:gs pos="100000">
                <a:srgbClr val="E2EAE2"/>
              </a:gs>
            </a:gsLst>
            <a:lin ang="16198662" scaled="0"/>
          </a:gra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300"/>
              <a:buFont typeface="Calibri"/>
              <a:buNone/>
            </a:pPr>
            <a:r>
              <a:rPr lang="en" sz="2000" b="1" i="0" u="none" strike="noStrike" cap="none" dirty="0">
                <a:solidFill>
                  <a:schemeClr val="dk2"/>
                </a:solidFill>
                <a:latin typeface="Calibri"/>
                <a:ea typeface="Calibri"/>
                <a:cs typeface="Calibri"/>
                <a:sym typeface="Calibri"/>
              </a:rPr>
              <a:t>F</a:t>
            </a:r>
            <a:r>
              <a:rPr lang="en" sz="2000" b="1" i="0" u="none" strike="noStrike" cap="none" dirty="0">
                <a:solidFill>
                  <a:schemeClr val="dk2"/>
                </a:solidFill>
              </a:rPr>
              <a:t>or an investor to have a diversified stock portfolio, they must have a variety of stocks which fall into different categories and based on . . .</a:t>
            </a:r>
            <a:endParaRPr sz="2000" b="1" i="0" u="none" strike="noStrike" cap="none" dirty="0">
              <a:solidFill>
                <a:schemeClr val="dk2"/>
              </a:solidFill>
            </a:endParaRPr>
          </a:p>
          <a:p>
            <a:pPr marL="457200" marR="0" lvl="0" indent="-311150" algn="l" rtl="0">
              <a:lnSpc>
                <a:spcPct val="115000"/>
              </a:lnSpc>
              <a:spcBef>
                <a:spcPts val="160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Characteristics associated with the underlying company</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Characteristics associated with the industry</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Based on the </a:t>
            </a:r>
            <a:r>
              <a:rPr lang="en" sz="2000" b="1" i="0" u="none" strike="noStrike" cap="none" dirty="0">
                <a:solidFill>
                  <a:schemeClr val="dk2"/>
                </a:solidFill>
                <a:latin typeface="Calibri"/>
                <a:ea typeface="Calibri"/>
                <a:cs typeface="Calibri"/>
                <a:sym typeface="Calibri"/>
              </a:rPr>
              <a:t>Market Capitalization</a:t>
            </a:r>
            <a:r>
              <a:rPr lang="en" sz="2000" b="0" i="0" u="none" strike="noStrike" cap="none" dirty="0">
                <a:solidFill>
                  <a:schemeClr val="dk2"/>
                </a:solidFill>
                <a:latin typeface="Calibri"/>
                <a:ea typeface="Calibri"/>
                <a:cs typeface="Calibri"/>
                <a:sym typeface="Calibri"/>
              </a:rPr>
              <a:t> (Size) of</a:t>
            </a:r>
            <a:r>
              <a:rPr lang="en" sz="2000" dirty="0"/>
              <a:t> </a:t>
            </a:r>
            <a:r>
              <a:rPr lang="en" sz="2000" b="0" i="0" u="none" strike="noStrike" cap="none" dirty="0">
                <a:solidFill>
                  <a:schemeClr val="dk2"/>
                </a:solidFill>
                <a:latin typeface="Calibri"/>
                <a:ea typeface="Calibri"/>
                <a:cs typeface="Calibri"/>
                <a:sym typeface="Calibri"/>
              </a:rPr>
              <a:t>Company</a:t>
            </a:r>
            <a:endParaRPr sz="2000" b="0"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000" b="0" i="0" u="none" strike="noStrike" cap="none" dirty="0">
                <a:solidFill>
                  <a:schemeClr val="dk2"/>
                </a:solidFill>
                <a:latin typeface="Calibri"/>
                <a:ea typeface="Calibri"/>
                <a:cs typeface="Calibri"/>
                <a:sym typeface="Calibri"/>
              </a:rPr>
              <a:t>Measures the size of the company</a:t>
            </a:r>
            <a:endParaRPr dirty="0"/>
          </a:p>
          <a:p>
            <a:pPr marL="914400" marR="0" lvl="1" indent="-298450" algn="l" rtl="0">
              <a:lnSpc>
                <a:spcPct val="115000"/>
              </a:lnSpc>
              <a:spcBef>
                <a:spcPts val="0"/>
              </a:spcBef>
              <a:spcAft>
                <a:spcPts val="0"/>
              </a:spcAft>
              <a:buClr>
                <a:schemeClr val="dk2"/>
              </a:buClr>
              <a:buSzPts val="1100"/>
              <a:buFont typeface="Calibri"/>
              <a:buChar char="○"/>
            </a:pPr>
            <a:r>
              <a:rPr lang="en" sz="2000" b="0" i="0" u="none" strike="noStrike" cap="none" dirty="0">
                <a:solidFill>
                  <a:schemeClr val="dk2"/>
                </a:solidFill>
                <a:latin typeface="Calibri"/>
                <a:ea typeface="Calibri"/>
                <a:cs typeface="Calibri"/>
                <a:sym typeface="Calibri"/>
              </a:rPr>
              <a:t>Calculated by multiplying</a:t>
            </a:r>
            <a:r>
              <a:rPr lang="en" sz="2000" dirty="0"/>
              <a:t>: </a:t>
            </a:r>
            <a:endParaRPr sz="2000" b="0" i="0" u="none" strike="noStrike" cap="none" dirty="0">
              <a:solidFill>
                <a:schemeClr val="dk2"/>
              </a:solidFill>
              <a:latin typeface="Calibri"/>
              <a:ea typeface="Calibri"/>
              <a:cs typeface="Calibri"/>
              <a:sym typeface="Calibri"/>
            </a:endParaRPr>
          </a:p>
          <a:p>
            <a:pPr marL="457200" marR="0" lvl="0" indent="0" algn="l" rtl="0">
              <a:lnSpc>
                <a:spcPct val="115000"/>
              </a:lnSpc>
              <a:spcBef>
                <a:spcPts val="0"/>
              </a:spcBef>
              <a:spcAft>
                <a:spcPts val="0"/>
              </a:spcAft>
              <a:buNone/>
            </a:pPr>
            <a:r>
              <a:rPr lang="en" sz="2000" b="1" dirty="0"/>
              <a:t>        </a:t>
            </a:r>
            <a:r>
              <a:rPr lang="en" sz="2000" b="1" i="0" u="none" strike="noStrike" cap="none" dirty="0">
                <a:solidFill>
                  <a:schemeClr val="dk2"/>
                </a:solidFill>
              </a:rPr>
              <a:t>number of outstanding shares X  </a:t>
            </a:r>
            <a:r>
              <a:rPr lang="en" sz="2000" b="1" dirty="0"/>
              <a:t>current stock price</a:t>
            </a:r>
            <a:endParaRPr sz="2000" b="1" dirty="0"/>
          </a:p>
          <a:p>
            <a:pPr marL="457200" marR="0" lvl="0" indent="-355600" algn="l" rtl="0">
              <a:lnSpc>
                <a:spcPct val="115000"/>
              </a:lnSpc>
              <a:spcBef>
                <a:spcPts val="0"/>
              </a:spcBef>
              <a:spcAft>
                <a:spcPts val="0"/>
              </a:spcAft>
              <a:buSzPts val="2000"/>
              <a:buChar char="●"/>
            </a:pPr>
            <a:r>
              <a:rPr lang="en" sz="2000" i="1" dirty="0"/>
              <a:t>If a company has 1.5 million shares outstanding at a share price of $25, its market cap is $37.5 million </a:t>
            </a:r>
            <a:r>
              <a:rPr lang="en" sz="2000" b="1" i="1" dirty="0"/>
              <a:t>(1.5 million x $25)</a:t>
            </a:r>
            <a:endParaRPr sz="2000" b="1" i="1" dirty="0"/>
          </a:p>
        </p:txBody>
      </p:sp>
      <p:pic>
        <p:nvPicPr>
          <p:cNvPr id="243" name="Shape 243"/>
          <p:cNvPicPr preferRelativeResize="0"/>
          <p:nvPr/>
        </p:nvPicPr>
        <p:blipFill>
          <a:blip r:embed="rId3">
            <a:alphaModFix/>
          </a:blip>
          <a:stretch>
            <a:fillRect/>
          </a:stretch>
        </p:blipFill>
        <p:spPr>
          <a:xfrm>
            <a:off x="6570475" y="1773377"/>
            <a:ext cx="2112350" cy="2033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F4D5CC7-7214-8D44-B372-FFA680EDC1D1}"/>
              </a:ext>
            </a:extLst>
          </p:cNvPr>
          <p:cNvSpPr/>
          <p:nvPr/>
        </p:nvSpPr>
        <p:spPr>
          <a:xfrm>
            <a:off x="291512" y="2755955"/>
            <a:ext cx="2796594" cy="981545"/>
          </a:xfrm>
          <a:prstGeom prst="roundRect">
            <a:avLst/>
          </a:prstGeom>
          <a:solidFill>
            <a:srgbClr val="9FC5E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Small-cap</a:t>
            </a:r>
          </a:p>
          <a:p>
            <a:pPr algn="ctr"/>
            <a:r>
              <a:rPr lang="en-US" sz="1600" dirty="0">
                <a:solidFill>
                  <a:schemeClr val="bg2"/>
                </a:solidFill>
                <a:cs typeface="Calibri" panose="020F0502020204030204" pitchFamily="34" charset="0"/>
              </a:rPr>
              <a:t>$250 million-$2 billion</a:t>
            </a:r>
          </a:p>
        </p:txBody>
      </p:sp>
      <p:sp>
        <p:nvSpPr>
          <p:cNvPr id="12" name="Rounded Rectangle 11">
            <a:extLst>
              <a:ext uri="{FF2B5EF4-FFF2-40B4-BE49-F238E27FC236}">
                <a16:creationId xmlns:a16="http://schemas.microsoft.com/office/drawing/2014/main" id="{21E23AB6-301E-FE41-B8B7-A6271F4C16BF}"/>
              </a:ext>
            </a:extLst>
          </p:cNvPr>
          <p:cNvSpPr/>
          <p:nvPr/>
        </p:nvSpPr>
        <p:spPr>
          <a:xfrm>
            <a:off x="291512" y="1732554"/>
            <a:ext cx="2796594" cy="981545"/>
          </a:xfrm>
          <a:prstGeom prst="roundRect">
            <a:avLst/>
          </a:prstGeom>
          <a:solidFill>
            <a:srgbClr val="DAD2E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Mega-cap</a:t>
            </a:r>
          </a:p>
          <a:p>
            <a:pPr algn="ctr"/>
            <a:r>
              <a:rPr lang="en-US" sz="1600" dirty="0">
                <a:solidFill>
                  <a:schemeClr val="bg2"/>
                </a:solidFill>
                <a:cs typeface="Calibri" panose="020F0502020204030204" pitchFamily="34" charset="0"/>
              </a:rPr>
              <a:t>Over $200 billion</a:t>
            </a:r>
          </a:p>
        </p:txBody>
      </p:sp>
      <p:sp>
        <p:nvSpPr>
          <p:cNvPr id="13" name="Rounded Rectangle 12">
            <a:extLst>
              <a:ext uri="{FF2B5EF4-FFF2-40B4-BE49-F238E27FC236}">
                <a16:creationId xmlns:a16="http://schemas.microsoft.com/office/drawing/2014/main" id="{824B937A-AD21-3547-9AD2-72E6E517A4AA}"/>
              </a:ext>
            </a:extLst>
          </p:cNvPr>
          <p:cNvSpPr/>
          <p:nvPr/>
        </p:nvSpPr>
        <p:spPr>
          <a:xfrm>
            <a:off x="3151888" y="1732553"/>
            <a:ext cx="2796594" cy="981545"/>
          </a:xfrm>
          <a:prstGeom prst="roundRect">
            <a:avLst/>
          </a:prstGeom>
          <a:solidFill>
            <a:srgbClr val="F0CE9E"/>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Large-cap</a:t>
            </a:r>
          </a:p>
          <a:p>
            <a:pPr algn="ctr"/>
            <a:r>
              <a:rPr lang="en-US" sz="1600" dirty="0">
                <a:solidFill>
                  <a:schemeClr val="bg2"/>
                </a:solidFill>
                <a:cs typeface="Calibri" panose="020F0502020204030204" pitchFamily="34" charset="0"/>
              </a:rPr>
              <a:t>Over $10 billion</a:t>
            </a:r>
          </a:p>
        </p:txBody>
      </p:sp>
      <p:sp>
        <p:nvSpPr>
          <p:cNvPr id="14" name="Rounded Rectangle 13">
            <a:extLst>
              <a:ext uri="{FF2B5EF4-FFF2-40B4-BE49-F238E27FC236}">
                <a16:creationId xmlns:a16="http://schemas.microsoft.com/office/drawing/2014/main" id="{3623F402-5D4F-DA49-9752-F0A7975133C5}"/>
              </a:ext>
            </a:extLst>
          </p:cNvPr>
          <p:cNvSpPr/>
          <p:nvPr/>
        </p:nvSpPr>
        <p:spPr>
          <a:xfrm>
            <a:off x="3151888" y="2749212"/>
            <a:ext cx="2796594" cy="981545"/>
          </a:xfrm>
          <a:prstGeom prst="roundRect">
            <a:avLst/>
          </a:prstGeom>
          <a:solidFill>
            <a:srgbClr val="E99998"/>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Micro-cap</a:t>
            </a:r>
          </a:p>
          <a:p>
            <a:pPr algn="ctr"/>
            <a:r>
              <a:rPr lang="en-US" sz="1600" dirty="0">
                <a:solidFill>
                  <a:schemeClr val="bg2"/>
                </a:solidFill>
                <a:cs typeface="Calibri" panose="020F0502020204030204" pitchFamily="34" charset="0"/>
              </a:rPr>
              <a:t>Below $250 million</a:t>
            </a:r>
          </a:p>
        </p:txBody>
      </p:sp>
      <p:sp>
        <p:nvSpPr>
          <p:cNvPr id="15" name="Rounded Rectangle 14">
            <a:extLst>
              <a:ext uri="{FF2B5EF4-FFF2-40B4-BE49-F238E27FC236}">
                <a16:creationId xmlns:a16="http://schemas.microsoft.com/office/drawing/2014/main" id="{1AA90B65-7228-7743-9814-6A19EA9CB8F4}"/>
              </a:ext>
            </a:extLst>
          </p:cNvPr>
          <p:cNvSpPr/>
          <p:nvPr/>
        </p:nvSpPr>
        <p:spPr>
          <a:xfrm>
            <a:off x="6000205" y="1740370"/>
            <a:ext cx="2796594" cy="981545"/>
          </a:xfrm>
          <a:prstGeom prst="roundRect">
            <a:avLst/>
          </a:prstGeom>
          <a:solidFill>
            <a:srgbClr val="D3A8B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Mid-cap</a:t>
            </a:r>
          </a:p>
          <a:p>
            <a:pPr algn="ctr"/>
            <a:r>
              <a:rPr lang="en-US" sz="1600" dirty="0">
                <a:solidFill>
                  <a:schemeClr val="bg2"/>
                </a:solidFill>
                <a:cs typeface="Calibri" panose="020F0502020204030204" pitchFamily="34" charset="0"/>
              </a:rPr>
              <a:t>$2 billion-$10 billion</a:t>
            </a:r>
          </a:p>
        </p:txBody>
      </p:sp>
      <p:sp>
        <p:nvSpPr>
          <p:cNvPr id="16" name="Rounded Rectangle 15">
            <a:extLst>
              <a:ext uri="{FF2B5EF4-FFF2-40B4-BE49-F238E27FC236}">
                <a16:creationId xmlns:a16="http://schemas.microsoft.com/office/drawing/2014/main" id="{C4145904-959A-9840-84F4-1DFB9FC6B76E}"/>
              </a:ext>
            </a:extLst>
          </p:cNvPr>
          <p:cNvSpPr/>
          <p:nvPr/>
        </p:nvSpPr>
        <p:spPr>
          <a:xfrm>
            <a:off x="6000205" y="2764318"/>
            <a:ext cx="2796594" cy="981545"/>
          </a:xfrm>
          <a:prstGeom prst="roundRect">
            <a:avLst/>
          </a:prstGeom>
          <a:solidFill>
            <a:srgbClr val="FFF2CE"/>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Nano-cap</a:t>
            </a:r>
          </a:p>
          <a:p>
            <a:pPr algn="ctr"/>
            <a:r>
              <a:rPr lang="en-US" sz="1600" dirty="0">
                <a:solidFill>
                  <a:schemeClr val="bg2"/>
                </a:solidFill>
                <a:cs typeface="Calibri" panose="020F0502020204030204" pitchFamily="34" charset="0"/>
              </a:rPr>
              <a:t>Below $50 million</a:t>
            </a:r>
          </a:p>
        </p:txBody>
      </p:sp>
      <p:pic>
        <p:nvPicPr>
          <p:cNvPr id="249" name="Shape 249"/>
          <p:cNvPicPr preferRelativeResize="0"/>
          <p:nvPr/>
        </p:nvPicPr>
        <p:blipFill rotWithShape="1">
          <a:blip r:embed="rId3">
            <a:alphaModFix/>
          </a:blip>
          <a:srcRect/>
          <a:stretch/>
        </p:blipFill>
        <p:spPr>
          <a:xfrm>
            <a:off x="2489199" y="1807029"/>
            <a:ext cx="557050" cy="494675"/>
          </a:xfrm>
          <a:prstGeom prst="rect">
            <a:avLst/>
          </a:prstGeom>
          <a:noFill/>
          <a:ln>
            <a:noFill/>
          </a:ln>
        </p:spPr>
      </p:pic>
      <p:pic>
        <p:nvPicPr>
          <p:cNvPr id="250" name="Shape 250"/>
          <p:cNvPicPr preferRelativeResize="0"/>
          <p:nvPr/>
        </p:nvPicPr>
        <p:blipFill rotWithShape="1">
          <a:blip r:embed="rId4">
            <a:alphaModFix/>
          </a:blip>
          <a:srcRect l="4336" t="28018" r="5102" b="30412"/>
          <a:stretch/>
        </p:blipFill>
        <p:spPr>
          <a:xfrm>
            <a:off x="5098836" y="1807029"/>
            <a:ext cx="795295" cy="270424"/>
          </a:xfrm>
          <a:prstGeom prst="rect">
            <a:avLst/>
          </a:prstGeom>
          <a:noFill/>
          <a:ln>
            <a:noFill/>
          </a:ln>
        </p:spPr>
      </p:pic>
      <p:pic>
        <p:nvPicPr>
          <p:cNvPr id="251" name="Shape 251"/>
          <p:cNvPicPr preferRelativeResize="0"/>
          <p:nvPr/>
        </p:nvPicPr>
        <p:blipFill rotWithShape="1">
          <a:blip r:embed="rId5">
            <a:alphaModFix/>
          </a:blip>
          <a:srcRect/>
          <a:stretch/>
        </p:blipFill>
        <p:spPr>
          <a:xfrm>
            <a:off x="8010935" y="1787151"/>
            <a:ext cx="707796" cy="418140"/>
          </a:xfrm>
          <a:prstGeom prst="rect">
            <a:avLst/>
          </a:prstGeom>
          <a:noFill/>
          <a:ln>
            <a:noFill/>
          </a:ln>
        </p:spPr>
      </p:pic>
      <p:pic>
        <p:nvPicPr>
          <p:cNvPr id="252" name="Shape 252"/>
          <p:cNvPicPr preferRelativeResize="0"/>
          <p:nvPr/>
        </p:nvPicPr>
        <p:blipFill rotWithShape="1">
          <a:blip r:embed="rId6">
            <a:alphaModFix/>
          </a:blip>
          <a:srcRect/>
          <a:stretch/>
        </p:blipFill>
        <p:spPr>
          <a:xfrm>
            <a:off x="1271060" y="4043202"/>
            <a:ext cx="1129942" cy="492512"/>
          </a:xfrm>
          <a:prstGeom prst="rect">
            <a:avLst/>
          </a:prstGeom>
          <a:noFill/>
          <a:ln>
            <a:noFill/>
          </a:ln>
        </p:spPr>
      </p:pic>
      <p:pic>
        <p:nvPicPr>
          <p:cNvPr id="253" name="Shape 253"/>
          <p:cNvPicPr preferRelativeResize="0"/>
          <p:nvPr/>
        </p:nvPicPr>
        <p:blipFill rotWithShape="1">
          <a:blip r:embed="rId7">
            <a:alphaModFix/>
          </a:blip>
          <a:srcRect/>
          <a:stretch/>
        </p:blipFill>
        <p:spPr>
          <a:xfrm>
            <a:off x="3787673" y="3931719"/>
            <a:ext cx="1451427" cy="572746"/>
          </a:xfrm>
          <a:prstGeom prst="rect">
            <a:avLst/>
          </a:prstGeom>
          <a:noFill/>
          <a:ln>
            <a:noFill/>
          </a:ln>
        </p:spPr>
      </p:pic>
      <p:pic>
        <p:nvPicPr>
          <p:cNvPr id="254" name="Shape 254"/>
          <p:cNvPicPr preferRelativeResize="0"/>
          <p:nvPr/>
        </p:nvPicPr>
        <p:blipFill rotWithShape="1">
          <a:blip r:embed="rId8">
            <a:alphaModFix/>
          </a:blip>
          <a:srcRect/>
          <a:stretch/>
        </p:blipFill>
        <p:spPr>
          <a:xfrm>
            <a:off x="6495143" y="4043202"/>
            <a:ext cx="1407885" cy="492512"/>
          </a:xfrm>
          <a:prstGeom prst="rect">
            <a:avLst/>
          </a:prstGeom>
          <a:noFill/>
          <a:ln>
            <a:noFill/>
          </a:ln>
        </p:spPr>
      </p:pic>
      <p:sp>
        <p:nvSpPr>
          <p:cNvPr id="9" name="Rounded Rectangle 8">
            <a:extLst>
              <a:ext uri="{FF2B5EF4-FFF2-40B4-BE49-F238E27FC236}">
                <a16:creationId xmlns:a16="http://schemas.microsoft.com/office/drawing/2014/main" id="{D252EA2D-7E6A-5A4A-AA82-AC16FB689F61}"/>
              </a:ext>
            </a:extLst>
          </p:cNvPr>
          <p:cNvSpPr/>
          <p:nvPr/>
        </p:nvSpPr>
        <p:spPr>
          <a:xfrm>
            <a:off x="334220" y="688500"/>
            <a:ext cx="8462579" cy="821190"/>
          </a:xfrm>
          <a:prstGeom prst="roundRect">
            <a:avLst/>
          </a:prstGeom>
          <a:solidFill>
            <a:srgbClr val="B6D8A6"/>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794709D-5D33-504E-BF71-83AB6AD9632C}"/>
              </a:ext>
            </a:extLst>
          </p:cNvPr>
          <p:cNvSpPr txBox="1"/>
          <p:nvPr/>
        </p:nvSpPr>
        <p:spPr>
          <a:xfrm>
            <a:off x="946828" y="895219"/>
            <a:ext cx="7064107" cy="538609"/>
          </a:xfrm>
          <a:prstGeom prst="rect">
            <a:avLst/>
          </a:prstGeom>
          <a:solidFill>
            <a:srgbClr val="B6D8A6"/>
          </a:solidFill>
        </p:spPr>
        <p:txBody>
          <a:bodyPr wrap="square" rtlCol="0">
            <a:spAutoFit/>
          </a:bodyPr>
          <a:lstStyle/>
          <a:p>
            <a:pPr algn="ctr"/>
            <a:r>
              <a:rPr lang="en-US" sz="2000" dirty="0"/>
              <a:t>Based on the Market Capitalization (Size) of the Company</a:t>
            </a:r>
          </a:p>
          <a:p>
            <a:pPr algn="ct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91979" y="6524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000000"/>
                </a:solidFill>
              </a:rPr>
              <a:t>Two Ways to Analyze Stocks </a:t>
            </a:r>
            <a:endParaRPr b="1" dirty="0">
              <a:solidFill>
                <a:srgbClr val="000000"/>
              </a:solidFill>
            </a:endParaRPr>
          </a:p>
        </p:txBody>
      </p:sp>
      <p:sp>
        <p:nvSpPr>
          <p:cNvPr id="260" name="Shape 260"/>
          <p:cNvSpPr txBox="1">
            <a:spLocks noGrp="1"/>
          </p:cNvSpPr>
          <p:nvPr>
            <p:ph type="body" idx="1"/>
          </p:nvPr>
        </p:nvSpPr>
        <p:spPr>
          <a:xfrm>
            <a:off x="358876" y="1535437"/>
            <a:ext cx="3810451" cy="2873100"/>
          </a:xfrm>
          <a:prstGeom prst="rect">
            <a:avLst/>
          </a:prstGeom>
        </p:spPr>
        <p:txBody>
          <a:bodyPr spcFirstLastPara="1" wrap="square" lIns="91425" tIns="91425" rIns="91425" bIns="91425" anchor="t" anchorCtr="0">
            <a:noAutofit/>
          </a:bodyPr>
          <a:lstStyle/>
          <a:p>
            <a:pPr marL="552450" lvl="0" indent="-514350">
              <a:spcBef>
                <a:spcPts val="0"/>
              </a:spcBef>
              <a:spcAft>
                <a:spcPts val="0"/>
              </a:spcAft>
              <a:buSzPts val="3000"/>
              <a:buFont typeface="+mj-lt"/>
              <a:buAutoNum type="arabicPeriod"/>
            </a:pPr>
            <a:r>
              <a:rPr lang="en" sz="3000" b="1" dirty="0"/>
              <a:t>Technical Analysis of Stock Trends</a:t>
            </a:r>
          </a:p>
          <a:p>
            <a:pPr marL="800100" lvl="1" indent="-342900">
              <a:spcBef>
                <a:spcPts val="0"/>
              </a:spcBef>
            </a:pPr>
            <a:r>
              <a:rPr lang="en" sz="2200" dirty="0">
                <a:solidFill>
                  <a:srgbClr val="222222"/>
                </a:solidFill>
                <a:highlight>
                  <a:srgbClr val="FFFFFF"/>
                </a:highlight>
                <a:latin typeface="Roboto"/>
                <a:ea typeface="Roboto"/>
                <a:cs typeface="Roboto"/>
                <a:sym typeface="Roboto"/>
              </a:rPr>
              <a:t>Studies the historical chart patterns and </a:t>
            </a:r>
            <a:r>
              <a:rPr lang="en" sz="2200" b="1" dirty="0">
                <a:solidFill>
                  <a:srgbClr val="222222"/>
                </a:solidFill>
                <a:highlight>
                  <a:srgbClr val="FFFFFF"/>
                </a:highlight>
                <a:latin typeface="Roboto"/>
                <a:ea typeface="Roboto"/>
                <a:cs typeface="Roboto"/>
                <a:sym typeface="Roboto"/>
              </a:rPr>
              <a:t>trends</a:t>
            </a:r>
            <a:r>
              <a:rPr lang="en" sz="2200" dirty="0">
                <a:solidFill>
                  <a:srgbClr val="222222"/>
                </a:solidFill>
                <a:highlight>
                  <a:srgbClr val="FFFFFF"/>
                </a:highlight>
                <a:latin typeface="Roboto"/>
                <a:ea typeface="Roboto"/>
                <a:cs typeface="Roboto"/>
                <a:sym typeface="Roboto"/>
              </a:rPr>
              <a:t> of publicly traded </a:t>
            </a:r>
            <a:r>
              <a:rPr lang="en" sz="2200" b="1" dirty="0">
                <a:solidFill>
                  <a:srgbClr val="222222"/>
                </a:solidFill>
                <a:highlight>
                  <a:srgbClr val="FFFFFF"/>
                </a:highlight>
                <a:latin typeface="Roboto"/>
                <a:ea typeface="Roboto"/>
                <a:cs typeface="Roboto"/>
                <a:sym typeface="Roboto"/>
              </a:rPr>
              <a:t>stocks</a:t>
            </a:r>
            <a:endParaRPr sz="2200" b="1" dirty="0"/>
          </a:p>
        </p:txBody>
      </p:sp>
      <p:pic>
        <p:nvPicPr>
          <p:cNvPr id="261" name="Shape 261"/>
          <p:cNvPicPr preferRelativeResize="0"/>
          <p:nvPr/>
        </p:nvPicPr>
        <p:blipFill rotWithShape="1">
          <a:blip r:embed="rId3">
            <a:alphaModFix/>
          </a:blip>
          <a:srcRect t="13614"/>
          <a:stretch/>
        </p:blipFill>
        <p:spPr>
          <a:xfrm>
            <a:off x="4082275" y="1800200"/>
            <a:ext cx="4756925" cy="2343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36885" y="302113"/>
            <a:ext cx="4227094" cy="954600"/>
          </a:xfrm>
          <a:prstGeom prst="rect">
            <a:avLst/>
          </a:prstGeom>
        </p:spPr>
        <p:txBody>
          <a:bodyPr spcFirstLastPara="1" wrap="square" lIns="91425" tIns="91425" rIns="91425" bIns="91425" anchor="t" anchorCtr="0">
            <a:noAutofit/>
          </a:bodyPr>
          <a:lstStyle/>
          <a:p>
            <a:pPr marL="514350" lvl="0" indent="-514350">
              <a:spcBef>
                <a:spcPts val="0"/>
              </a:spcBef>
              <a:spcAft>
                <a:spcPts val="0"/>
              </a:spcAft>
              <a:buClr>
                <a:schemeClr val="bg2"/>
              </a:buClr>
              <a:buFont typeface="+mj-lt"/>
              <a:buAutoNum type="arabicPeriod" startAt="2"/>
            </a:pPr>
            <a:r>
              <a:rPr lang="en" b="1" dirty="0">
                <a:solidFill>
                  <a:schemeClr val="bg2"/>
                </a:solidFill>
              </a:rPr>
              <a:t>Fundamental Analysis of Stocks</a:t>
            </a:r>
            <a:r>
              <a:rPr lang="en" dirty="0">
                <a:solidFill>
                  <a:schemeClr val="bg2"/>
                </a:solidFill>
              </a:rPr>
              <a:t> </a:t>
            </a:r>
            <a:endParaRPr dirty="0">
              <a:solidFill>
                <a:schemeClr val="bg2"/>
              </a:solidFill>
            </a:endParaRPr>
          </a:p>
        </p:txBody>
      </p:sp>
      <p:sp>
        <p:nvSpPr>
          <p:cNvPr id="267" name="Shape 267"/>
          <p:cNvSpPr txBox="1">
            <a:spLocks noGrp="1"/>
          </p:cNvSpPr>
          <p:nvPr>
            <p:ph type="body" idx="1"/>
          </p:nvPr>
        </p:nvSpPr>
        <p:spPr>
          <a:xfrm>
            <a:off x="599475" y="1338825"/>
            <a:ext cx="5203500" cy="3477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Focuses on the financial statements of a company</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Determines potential for future growth by analyzing  </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Revenue</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Earnings</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Return on equity</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Profit margins </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0" lvl="0" indent="0">
              <a:spcBef>
                <a:spcPts val="0"/>
              </a:spcBef>
              <a:spcAft>
                <a:spcPts val="0"/>
              </a:spcAft>
              <a:buNone/>
            </a:pPr>
            <a:endParaRPr sz="2400" dirty="0"/>
          </a:p>
        </p:txBody>
      </p:sp>
      <p:pic>
        <p:nvPicPr>
          <p:cNvPr id="268" name="Shape 268"/>
          <p:cNvPicPr preferRelativeResize="0"/>
          <p:nvPr/>
        </p:nvPicPr>
        <p:blipFill>
          <a:blip r:embed="rId3">
            <a:alphaModFix/>
          </a:blip>
          <a:stretch>
            <a:fillRect/>
          </a:stretch>
        </p:blipFill>
        <p:spPr>
          <a:xfrm>
            <a:off x="5802975" y="569196"/>
            <a:ext cx="2617801" cy="1375034"/>
          </a:xfrm>
          <a:prstGeom prst="rect">
            <a:avLst/>
          </a:prstGeom>
          <a:noFill/>
          <a:ln>
            <a:noFill/>
          </a:ln>
        </p:spPr>
      </p:pic>
      <p:pic>
        <p:nvPicPr>
          <p:cNvPr id="269" name="Shape 269"/>
          <p:cNvPicPr preferRelativeResize="0"/>
          <p:nvPr/>
        </p:nvPicPr>
        <p:blipFill rotWithShape="1">
          <a:blip r:embed="rId4">
            <a:alphaModFix/>
          </a:blip>
          <a:srcRect t="9200" b="3425"/>
          <a:stretch/>
        </p:blipFill>
        <p:spPr>
          <a:xfrm>
            <a:off x="3595125" y="3137275"/>
            <a:ext cx="2617801" cy="1574074"/>
          </a:xfrm>
          <a:prstGeom prst="rect">
            <a:avLst/>
          </a:prstGeom>
          <a:noFill/>
          <a:ln>
            <a:noFill/>
          </a:ln>
        </p:spPr>
      </p:pic>
      <p:pic>
        <p:nvPicPr>
          <p:cNvPr id="270" name="Shape 270"/>
          <p:cNvPicPr preferRelativeResize="0"/>
          <p:nvPr/>
        </p:nvPicPr>
        <p:blipFill rotWithShape="1">
          <a:blip r:embed="rId5">
            <a:alphaModFix/>
          </a:blip>
          <a:srcRect l="-118050" t="11377" r="118050" b="-5326"/>
          <a:stretch/>
        </p:blipFill>
        <p:spPr>
          <a:xfrm>
            <a:off x="1447800" y="2919325"/>
            <a:ext cx="3371976" cy="2376050"/>
          </a:xfrm>
          <a:prstGeom prst="rect">
            <a:avLst/>
          </a:prstGeom>
          <a:noFill/>
          <a:ln>
            <a:noFill/>
          </a:ln>
        </p:spPr>
      </p:pic>
      <p:pic>
        <p:nvPicPr>
          <p:cNvPr id="271" name="Shape 271"/>
          <p:cNvPicPr preferRelativeResize="0"/>
          <p:nvPr/>
        </p:nvPicPr>
        <p:blipFill rotWithShape="1">
          <a:blip r:embed="rId5">
            <a:alphaModFix/>
          </a:blip>
          <a:srcRect l="4829" t="9679" r="8113" b="10128"/>
          <a:stretch/>
        </p:blipFill>
        <p:spPr>
          <a:xfrm>
            <a:off x="6425967" y="2225425"/>
            <a:ext cx="2308859" cy="17038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767450" y="509600"/>
            <a:ext cx="375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00000"/>
                </a:solidFill>
              </a:rPr>
              <a:t>Why Learn About </a:t>
            </a:r>
            <a:endParaRPr sz="3000" b="1" i="0" u="none" strike="noStrike" cap="none" dirty="0">
              <a:solidFill>
                <a:srgbClr val="000000"/>
              </a:solidFill>
            </a:endParaRPr>
          </a:p>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00000"/>
                </a:solidFill>
              </a:rPr>
              <a:t>the Stock Market?</a:t>
            </a:r>
            <a:endParaRPr sz="3000" b="1" i="0" u="none" strike="noStrike" cap="none" dirty="0">
              <a:solidFill>
                <a:srgbClr val="000000"/>
              </a:solidFill>
            </a:endParaRPr>
          </a:p>
        </p:txBody>
      </p:sp>
      <p:sp>
        <p:nvSpPr>
          <p:cNvPr id="135" name="Shape 135"/>
          <p:cNvSpPr txBox="1">
            <a:spLocks noGrp="1"/>
          </p:cNvSpPr>
          <p:nvPr>
            <p:ph type="body" idx="1"/>
          </p:nvPr>
        </p:nvSpPr>
        <p:spPr>
          <a:xfrm>
            <a:off x="348050" y="1551350"/>
            <a:ext cx="5259600" cy="3368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Font typeface="Calibri"/>
              <a:buAutoNum type="arabicPeriod"/>
            </a:pPr>
            <a:r>
              <a:rPr lang="en" sz="2400" b="0" i="0" u="none" strike="noStrike" cap="none" dirty="0">
                <a:solidFill>
                  <a:schemeClr val="dk2"/>
                </a:solidFill>
                <a:latin typeface="Calibri"/>
                <a:ea typeface="Calibri"/>
                <a:cs typeface="Calibri"/>
                <a:sym typeface="Calibri"/>
              </a:rPr>
              <a:t>It is an integral part of American society </a:t>
            </a:r>
            <a:endParaRPr sz="2400" b="0" i="0" u="none" strike="noStrike" cap="none" dirty="0">
              <a:solidFill>
                <a:schemeClr val="dk2"/>
              </a:solidFill>
              <a:latin typeface="Calibri"/>
              <a:ea typeface="Calibri"/>
              <a:cs typeface="Calibri"/>
              <a:sym typeface="Calibri"/>
            </a:endParaRPr>
          </a:p>
          <a:p>
            <a:pPr marL="457200" marR="0" lvl="0" indent="-381000" algn="l" rtl="0">
              <a:lnSpc>
                <a:spcPct val="115000"/>
              </a:lnSpc>
              <a:spcBef>
                <a:spcPts val="0"/>
              </a:spcBef>
              <a:spcAft>
                <a:spcPts val="0"/>
              </a:spcAft>
              <a:buClr>
                <a:schemeClr val="dk2"/>
              </a:buClr>
              <a:buSzPts val="2400"/>
              <a:buFont typeface="Calibri"/>
              <a:buAutoNum type="arabicPeriod"/>
            </a:pPr>
            <a:r>
              <a:rPr lang="en" sz="2400" dirty="0"/>
              <a:t>It is </a:t>
            </a:r>
            <a:r>
              <a:rPr lang="en" sz="2400" b="0" i="0" u="none" strike="noStrike" cap="none" dirty="0">
                <a:solidFill>
                  <a:schemeClr val="dk2"/>
                </a:solidFill>
                <a:latin typeface="Calibri"/>
                <a:ea typeface="Calibri"/>
                <a:cs typeface="Calibri"/>
                <a:sym typeface="Calibri"/>
              </a:rPr>
              <a:t>considered a core element of America’s economic system </a:t>
            </a:r>
            <a:endParaRPr sz="2400" b="0" i="0" u="none" strike="noStrike" cap="none" dirty="0">
              <a:solidFill>
                <a:schemeClr val="dk2"/>
              </a:solidFill>
              <a:latin typeface="Calibri"/>
              <a:ea typeface="Calibri"/>
              <a:cs typeface="Calibri"/>
              <a:sym typeface="Calibri"/>
            </a:endParaRPr>
          </a:p>
          <a:p>
            <a:pPr marL="457200" marR="0" lvl="0" indent="-381000" algn="l" rtl="0">
              <a:lnSpc>
                <a:spcPct val="115000"/>
              </a:lnSpc>
              <a:spcBef>
                <a:spcPts val="0"/>
              </a:spcBef>
              <a:spcAft>
                <a:spcPts val="0"/>
              </a:spcAft>
              <a:buClr>
                <a:schemeClr val="dk2"/>
              </a:buClr>
              <a:buSzPts val="2400"/>
              <a:buFont typeface="Calibri"/>
              <a:buAutoNum type="arabicPeriod"/>
            </a:pPr>
            <a:r>
              <a:rPr lang="en" sz="2400" b="0" i="0" u="none" strike="noStrike" cap="none" dirty="0">
                <a:solidFill>
                  <a:schemeClr val="dk2"/>
                </a:solidFill>
                <a:latin typeface="Calibri"/>
                <a:ea typeface="Calibri"/>
                <a:cs typeface="Calibri"/>
                <a:sym typeface="Calibri"/>
              </a:rPr>
              <a:t>Stocks &amp; Bonds are financial products that are traded &amp; represent companies that affect our daily lives</a:t>
            </a:r>
            <a:endParaRPr sz="2400" b="0" i="0" u="none" strike="noStrike" cap="none" dirty="0">
              <a:solidFill>
                <a:schemeClr val="dk2"/>
              </a:solidFill>
              <a:latin typeface="Calibri"/>
              <a:ea typeface="Calibri"/>
              <a:cs typeface="Calibri"/>
              <a:sym typeface="Calibri"/>
            </a:endParaRPr>
          </a:p>
        </p:txBody>
      </p:sp>
      <p:pic>
        <p:nvPicPr>
          <p:cNvPr id="136" name="Shape 136"/>
          <p:cNvPicPr preferRelativeResize="0"/>
          <p:nvPr/>
        </p:nvPicPr>
        <p:blipFill rotWithShape="1">
          <a:blip r:embed="rId3">
            <a:alphaModFix/>
          </a:blip>
          <a:srcRect/>
          <a:stretch/>
        </p:blipFill>
        <p:spPr>
          <a:xfrm>
            <a:off x="5531200" y="643500"/>
            <a:ext cx="3066774" cy="1862426"/>
          </a:xfrm>
          <a:prstGeom prst="rect">
            <a:avLst/>
          </a:prstGeom>
          <a:noFill/>
          <a:ln>
            <a:noFill/>
          </a:ln>
        </p:spPr>
      </p:pic>
      <p:sp>
        <p:nvSpPr>
          <p:cNvPr id="137" name="Shape 137"/>
          <p:cNvSpPr txBox="1"/>
          <p:nvPr/>
        </p:nvSpPr>
        <p:spPr>
          <a:xfrm>
            <a:off x="5607649" y="2728575"/>
            <a:ext cx="2990325" cy="1985100"/>
          </a:xfrm>
          <a:prstGeom prst="rect">
            <a:avLst/>
          </a:prstGeom>
          <a:solidFill>
            <a:srgbClr val="6AA84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latin typeface="Calibri" panose="020F0502020204030204" pitchFamily="34" charset="0"/>
                <a:cs typeface="Calibri" panose="020F0502020204030204" pitchFamily="34" charset="0"/>
                <a:sym typeface="Arial"/>
              </a:rPr>
              <a:t>Stock Market</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A general term used to describe the place where all transactions involving the buying and selling of stock shares issued by a company take place</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515257" y="332014"/>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chemeClr val="dk2"/>
                </a:solidFill>
                <a:latin typeface="Nunito"/>
                <a:ea typeface="Nunito"/>
                <a:cs typeface="Nunito"/>
                <a:sym typeface="Nunito"/>
              </a:rPr>
              <a:t>Researching a Stock</a:t>
            </a:r>
            <a:endParaRPr sz="3000" b="1" i="0" u="none" strike="noStrike" cap="none" dirty="0">
              <a:solidFill>
                <a:schemeClr val="dk2"/>
              </a:solidFill>
              <a:latin typeface="Nunito"/>
              <a:ea typeface="Nunito"/>
              <a:cs typeface="Nunito"/>
              <a:sym typeface="Nunito"/>
            </a:endParaRPr>
          </a:p>
        </p:txBody>
      </p:sp>
      <p:sp>
        <p:nvSpPr>
          <p:cNvPr id="277" name="Shape 277"/>
          <p:cNvSpPr txBox="1">
            <a:spLocks noGrp="1"/>
          </p:cNvSpPr>
          <p:nvPr>
            <p:ph type="body" idx="1"/>
          </p:nvPr>
        </p:nvSpPr>
        <p:spPr>
          <a:xfrm>
            <a:off x="515257" y="1112799"/>
            <a:ext cx="7744278" cy="3009258"/>
          </a:xfrm>
          <a:prstGeom prst="rect">
            <a:avLst/>
          </a:prstGeom>
          <a:gradFill>
            <a:gsLst>
              <a:gs pos="0">
                <a:srgbClr val="A0BEA0"/>
              </a:gs>
              <a:gs pos="50000">
                <a:srgbClr val="C4D6C4"/>
              </a:gs>
              <a:gs pos="100000">
                <a:srgbClr val="E2EAE2"/>
              </a:gs>
            </a:gsLst>
            <a:lin ang="16200000" scaled="0"/>
          </a:gra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300"/>
              <a:buFont typeface="Calibri"/>
              <a:buNone/>
            </a:pPr>
            <a:r>
              <a:rPr lang="en" sz="2400" b="0" i="0" u="none" strike="noStrike" cap="none" dirty="0">
                <a:solidFill>
                  <a:schemeClr val="dk2"/>
                </a:solidFill>
                <a:latin typeface="Calibri"/>
                <a:ea typeface="Calibri"/>
                <a:cs typeface="Calibri"/>
                <a:sym typeface="Calibri"/>
              </a:rPr>
              <a:t>There are four numerical measures an investor may use to determine how well a company's stock is doing </a:t>
            </a:r>
            <a:endParaRPr sz="24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160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Book Value</a:t>
            </a:r>
            <a:endParaRPr sz="24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Earnings per Share (EPS)</a:t>
            </a:r>
            <a:endParaRPr sz="24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Price/earnings ratio (P/E ratio)</a:t>
            </a:r>
            <a:endParaRPr sz="24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Beta</a:t>
            </a:r>
            <a:endParaRPr sz="2400" b="1" i="0" u="none" strike="noStrike" cap="none" dirty="0">
              <a:solidFill>
                <a:schemeClr val="dk2"/>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5080874" y="2140857"/>
            <a:ext cx="3682124" cy="245474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463538" y="559850"/>
            <a:ext cx="2190015" cy="64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51B80"/>
                </a:solidFill>
                <a:latin typeface="Nunito"/>
                <a:ea typeface="Nunito"/>
                <a:cs typeface="Nunito"/>
                <a:sym typeface="Nunito"/>
              </a:rPr>
              <a:t>Book Value</a:t>
            </a:r>
            <a:endParaRPr sz="3000" b="1" i="0" u="none" strike="noStrike" cap="none" dirty="0">
              <a:solidFill>
                <a:srgbClr val="051B80"/>
              </a:solidFill>
              <a:latin typeface="Nunito"/>
              <a:ea typeface="Nunito"/>
              <a:cs typeface="Nunito"/>
              <a:sym typeface="Nunito"/>
            </a:endParaRPr>
          </a:p>
        </p:txBody>
      </p:sp>
      <p:sp>
        <p:nvSpPr>
          <p:cNvPr id="284" name="Shape 284"/>
          <p:cNvSpPr txBox="1">
            <a:spLocks noGrp="1"/>
          </p:cNvSpPr>
          <p:nvPr>
            <p:ph type="body" idx="1"/>
          </p:nvPr>
        </p:nvSpPr>
        <p:spPr>
          <a:xfrm>
            <a:off x="311699" y="1720914"/>
            <a:ext cx="8571043" cy="29672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400" b="0" i="0" u="none" strike="noStrike" cap="none" dirty="0">
                <a:solidFill>
                  <a:schemeClr val="dk2"/>
                </a:solidFill>
                <a:latin typeface="Calibri"/>
                <a:ea typeface="Calibri"/>
                <a:cs typeface="Calibri"/>
                <a:sym typeface="Calibri"/>
              </a:rPr>
              <a:t>Helps determine the </a:t>
            </a:r>
            <a:r>
              <a:rPr lang="en" sz="2400" b="1" i="0" u="none" strike="noStrike" cap="none" dirty="0">
                <a:solidFill>
                  <a:schemeClr val="dk2"/>
                </a:solidFill>
                <a:latin typeface="Calibri"/>
                <a:ea typeface="Calibri"/>
                <a:cs typeface="Calibri"/>
                <a:sym typeface="Calibri"/>
              </a:rPr>
              <a:t>net worth</a:t>
            </a:r>
            <a:r>
              <a:rPr lang="en" sz="2400" b="0" i="0" u="none" strike="noStrike" cap="none" dirty="0">
                <a:solidFill>
                  <a:schemeClr val="dk2"/>
                </a:solidFill>
                <a:latin typeface="Calibri"/>
                <a:ea typeface="Calibri"/>
                <a:cs typeface="Calibri"/>
                <a:sym typeface="Calibri"/>
              </a:rPr>
              <a:t> of a company</a:t>
            </a:r>
            <a:endParaRPr sz="24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400" b="0" i="0" u="none" strike="noStrike" cap="none" dirty="0">
                <a:solidFill>
                  <a:schemeClr val="dk2"/>
                </a:solidFill>
                <a:latin typeface="Calibri"/>
                <a:ea typeface="Calibri"/>
                <a:cs typeface="Calibri"/>
                <a:sym typeface="Calibri"/>
              </a:rPr>
              <a:t>Calculated by subtracting a company’s </a:t>
            </a:r>
            <a:r>
              <a:rPr lang="en" sz="2400" b="1" i="0" u="none" strike="noStrike" cap="none" dirty="0">
                <a:solidFill>
                  <a:schemeClr val="dk2"/>
                </a:solidFill>
                <a:latin typeface="Calibri"/>
                <a:ea typeface="Calibri"/>
                <a:cs typeface="Calibri"/>
                <a:sym typeface="Calibri"/>
              </a:rPr>
              <a:t>liabilities</a:t>
            </a:r>
            <a:r>
              <a:rPr lang="en" sz="2400" b="0" i="0" u="none" strike="noStrike" cap="none" dirty="0">
                <a:solidFill>
                  <a:schemeClr val="dk2"/>
                </a:solidFill>
                <a:latin typeface="Calibri"/>
                <a:ea typeface="Calibri"/>
                <a:cs typeface="Calibri"/>
                <a:sym typeface="Calibri"/>
              </a:rPr>
              <a:t> from its </a:t>
            </a:r>
            <a:r>
              <a:rPr lang="en" sz="2400" b="1" i="0" u="none" strike="noStrike" cap="none" dirty="0">
                <a:solidFill>
                  <a:schemeClr val="dk2"/>
                </a:solidFill>
                <a:latin typeface="Calibri"/>
                <a:ea typeface="Calibri"/>
                <a:cs typeface="Calibri"/>
                <a:sym typeface="Calibri"/>
              </a:rPr>
              <a:t>assets</a:t>
            </a:r>
            <a:r>
              <a:rPr lang="en" sz="2400" b="0" i="0" u="none" strike="noStrike" cap="none" dirty="0">
                <a:solidFill>
                  <a:schemeClr val="dk2"/>
                </a:solidFill>
                <a:latin typeface="Calibri"/>
                <a:ea typeface="Calibri"/>
                <a:cs typeface="Calibri"/>
                <a:sym typeface="Calibri"/>
              </a:rPr>
              <a:t>, both of which can be found in the company’s annual report</a:t>
            </a:r>
            <a:endParaRPr sz="24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400" b="0" i="0" u="none" strike="noStrike" cap="none" dirty="0">
                <a:solidFill>
                  <a:schemeClr val="dk2"/>
                </a:solidFill>
                <a:latin typeface="Calibri"/>
                <a:ea typeface="Calibri"/>
                <a:cs typeface="Calibri"/>
                <a:sym typeface="Calibri"/>
              </a:rPr>
              <a:t>The </a:t>
            </a:r>
            <a:r>
              <a:rPr lang="en" sz="2400" b="1" i="0" u="none" strike="noStrike" cap="none" dirty="0">
                <a:solidFill>
                  <a:schemeClr val="dk2"/>
                </a:solidFill>
                <a:latin typeface="Calibri"/>
                <a:ea typeface="Calibri"/>
                <a:cs typeface="Calibri"/>
                <a:sym typeface="Calibri"/>
              </a:rPr>
              <a:t>Book Value Answer </a:t>
            </a:r>
            <a:r>
              <a:rPr lang="en" sz="2400" b="0" i="0" u="none" strike="noStrike" cap="none" dirty="0">
                <a:solidFill>
                  <a:schemeClr val="dk2"/>
                </a:solidFill>
                <a:latin typeface="Calibri"/>
                <a:ea typeface="Calibri"/>
                <a:cs typeface="Calibri"/>
                <a:sym typeface="Calibri"/>
              </a:rPr>
              <a:t>indicates what would happen if a company’s assets were sold, debts paid off, and all proceeds were distributed to those who own shares of common stock   </a:t>
            </a:r>
            <a:endParaRPr sz="2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285" name="Shape 285"/>
          <p:cNvPicPr preferRelativeResize="0"/>
          <p:nvPr/>
        </p:nvPicPr>
        <p:blipFill rotWithShape="1">
          <a:blip r:embed="rId3">
            <a:alphaModFix/>
          </a:blip>
          <a:srcRect/>
          <a:stretch/>
        </p:blipFill>
        <p:spPr>
          <a:xfrm>
            <a:off x="510292" y="239550"/>
            <a:ext cx="1790700" cy="1314450"/>
          </a:xfrm>
          <a:prstGeom prst="rect">
            <a:avLst/>
          </a:prstGeom>
          <a:noFill/>
          <a:ln>
            <a:noFill/>
          </a:ln>
        </p:spPr>
      </p:pic>
      <p:sp>
        <p:nvSpPr>
          <p:cNvPr id="2" name="TextBox 1">
            <a:extLst>
              <a:ext uri="{FF2B5EF4-FFF2-40B4-BE49-F238E27FC236}">
                <a16:creationId xmlns:a16="http://schemas.microsoft.com/office/drawing/2014/main" id="{B15361E0-4A70-6744-A811-5F57C5FEC540}"/>
              </a:ext>
            </a:extLst>
          </p:cNvPr>
          <p:cNvSpPr txBox="1"/>
          <p:nvPr/>
        </p:nvSpPr>
        <p:spPr>
          <a:xfrm>
            <a:off x="4876799" y="513291"/>
            <a:ext cx="3826043" cy="646331"/>
          </a:xfrm>
          <a:prstGeom prst="rect">
            <a:avLst/>
          </a:prstGeom>
          <a:noFill/>
        </p:spPr>
        <p:txBody>
          <a:bodyPr wrap="square" rtlCol="0">
            <a:spAutoFit/>
          </a:bodyPr>
          <a:lstStyle/>
          <a:p>
            <a:pPr algn="ctr"/>
            <a:r>
              <a:rPr lang="en-US" sz="1800" b="1" dirty="0">
                <a:solidFill>
                  <a:srgbClr val="240281"/>
                </a:solidFill>
              </a:rPr>
              <a:t>Formula</a:t>
            </a:r>
          </a:p>
          <a:p>
            <a:r>
              <a:rPr lang="en-US" sz="1800" b="1" dirty="0">
                <a:solidFill>
                  <a:srgbClr val="240281"/>
                </a:solidFill>
              </a:rPr>
              <a:t>Assets - Liabilities = Book Value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2042553" y="334937"/>
            <a:ext cx="2253675"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695225"/>
                </a:solidFill>
                <a:latin typeface="Nunito"/>
                <a:ea typeface="Nunito"/>
                <a:cs typeface="Nunito"/>
                <a:sym typeface="Nunito"/>
              </a:rPr>
              <a:t>Earnings per share (EPS)</a:t>
            </a:r>
            <a:endParaRPr sz="3000" b="1" i="0" u="none" strike="noStrike" cap="none">
              <a:solidFill>
                <a:srgbClr val="695225"/>
              </a:solidFill>
              <a:latin typeface="Nunito"/>
              <a:ea typeface="Nunito"/>
              <a:cs typeface="Nunito"/>
              <a:sym typeface="Nunito"/>
            </a:endParaRPr>
          </a:p>
        </p:txBody>
      </p:sp>
      <p:sp>
        <p:nvSpPr>
          <p:cNvPr id="292" name="Shape 292"/>
          <p:cNvSpPr txBox="1">
            <a:spLocks noGrp="1"/>
          </p:cNvSpPr>
          <p:nvPr>
            <p:ph type="body" idx="1"/>
          </p:nvPr>
        </p:nvSpPr>
        <p:spPr>
          <a:xfrm>
            <a:off x="166915" y="1861407"/>
            <a:ext cx="8665385" cy="3068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Indicates how much income a company has available to pay in </a:t>
            </a:r>
            <a:r>
              <a:rPr lang="en" sz="2200" b="1" i="0" u="none" strike="noStrike" cap="none" dirty="0">
                <a:solidFill>
                  <a:schemeClr val="dk2"/>
                </a:solidFill>
                <a:latin typeface="Calibri"/>
                <a:ea typeface="Calibri"/>
                <a:cs typeface="Calibri"/>
                <a:sym typeface="Calibri"/>
              </a:rPr>
              <a:t>dividends </a:t>
            </a:r>
            <a:r>
              <a:rPr lang="en" sz="2200" b="0" i="0" u="none" strike="noStrike" cap="none" dirty="0">
                <a:solidFill>
                  <a:schemeClr val="dk2"/>
                </a:solidFill>
                <a:latin typeface="Calibri"/>
                <a:ea typeface="Calibri"/>
                <a:cs typeface="Calibri"/>
                <a:sym typeface="Calibri"/>
              </a:rPr>
              <a:t>or to reinvest as </a:t>
            </a:r>
            <a:r>
              <a:rPr lang="en" sz="2200" b="1" i="0" u="none" strike="noStrike" cap="none" dirty="0">
                <a:solidFill>
                  <a:schemeClr val="dk2"/>
                </a:solidFill>
                <a:latin typeface="Calibri"/>
                <a:ea typeface="Calibri"/>
                <a:cs typeface="Calibri"/>
                <a:sym typeface="Calibri"/>
              </a:rPr>
              <a:t>retained earnings </a:t>
            </a:r>
            <a:r>
              <a:rPr lang="en" sz="2200" b="0" i="0" u="none" strike="noStrike" cap="none" dirty="0">
                <a:solidFill>
                  <a:schemeClr val="dk2"/>
                </a:solidFill>
                <a:latin typeface="Calibri"/>
                <a:ea typeface="Calibri"/>
                <a:cs typeface="Calibri"/>
                <a:sym typeface="Calibri"/>
              </a:rPr>
              <a:t>on a per share basis</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Highly regarded as an important statistic to consider when evaluating           a stock</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Determined by dividing the corporation’s </a:t>
            </a:r>
            <a:r>
              <a:rPr lang="en" sz="2200" b="1" i="0" u="none" strike="noStrike" cap="none" dirty="0">
                <a:solidFill>
                  <a:schemeClr val="dk2"/>
                </a:solidFill>
                <a:latin typeface="Calibri"/>
                <a:ea typeface="Calibri"/>
                <a:cs typeface="Calibri"/>
                <a:sym typeface="Calibri"/>
              </a:rPr>
              <a:t>after tax annual earnings </a:t>
            </a:r>
            <a:r>
              <a:rPr lang="en" sz="2200" b="0" i="0" u="none" strike="noStrike" cap="none" dirty="0">
                <a:solidFill>
                  <a:schemeClr val="dk2"/>
                </a:solidFill>
                <a:latin typeface="Calibri"/>
                <a:ea typeface="Calibri"/>
                <a:cs typeface="Calibri"/>
                <a:sym typeface="Calibri"/>
              </a:rPr>
              <a:t>(before common stock is paid but after dividends are paid to preferred stockholders) by </a:t>
            </a:r>
            <a:r>
              <a:rPr lang="en" sz="2200" b="1" i="0" u="none" strike="noStrike" cap="none" dirty="0">
                <a:solidFill>
                  <a:schemeClr val="dk2"/>
                </a:solidFill>
                <a:latin typeface="Calibri"/>
                <a:ea typeface="Calibri"/>
                <a:cs typeface="Calibri"/>
                <a:sym typeface="Calibri"/>
              </a:rPr>
              <a:t>the total number of shares of common stock </a:t>
            </a:r>
            <a:endParaRPr sz="22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293" name="Shape 293"/>
          <p:cNvPicPr preferRelativeResize="0"/>
          <p:nvPr/>
        </p:nvPicPr>
        <p:blipFill rotWithShape="1">
          <a:blip r:embed="rId3">
            <a:alphaModFix/>
          </a:blip>
          <a:srcRect/>
          <a:stretch/>
        </p:blipFill>
        <p:spPr>
          <a:xfrm>
            <a:off x="537863" y="304154"/>
            <a:ext cx="1337775" cy="1425975"/>
          </a:xfrm>
          <a:prstGeom prst="rect">
            <a:avLst/>
          </a:prstGeom>
          <a:noFill/>
          <a:ln>
            <a:noFill/>
          </a:ln>
        </p:spPr>
      </p:pic>
      <p:sp>
        <p:nvSpPr>
          <p:cNvPr id="6" name="TextBox 5">
            <a:extLst>
              <a:ext uri="{FF2B5EF4-FFF2-40B4-BE49-F238E27FC236}">
                <a16:creationId xmlns:a16="http://schemas.microsoft.com/office/drawing/2014/main" id="{2F81CAAE-479B-4849-810F-34583AD2D466}"/>
              </a:ext>
            </a:extLst>
          </p:cNvPr>
          <p:cNvSpPr txBox="1"/>
          <p:nvPr/>
        </p:nvSpPr>
        <p:spPr>
          <a:xfrm>
            <a:off x="4268966" y="725418"/>
            <a:ext cx="2766377" cy="984885"/>
          </a:xfrm>
          <a:prstGeom prst="rect">
            <a:avLst/>
          </a:prstGeom>
          <a:noFill/>
        </p:spPr>
        <p:txBody>
          <a:bodyPr wrap="square" rtlCol="0">
            <a:spAutoFit/>
          </a:bodyPr>
          <a:lstStyle/>
          <a:p>
            <a:pPr algn="ctr"/>
            <a:r>
              <a:rPr lang="en-US" sz="1800" dirty="0">
                <a:solidFill>
                  <a:srgbClr val="00833E"/>
                </a:solidFill>
                <a:latin typeface="Arial Narrow" panose="020B0604020202020204" pitchFamily="34" charset="0"/>
                <a:cs typeface="Arial Narrow" panose="020B0604020202020204" pitchFamily="34" charset="0"/>
              </a:rPr>
              <a:t>After tax earnings</a:t>
            </a:r>
          </a:p>
          <a:p>
            <a:pPr algn="ctr"/>
            <a:endParaRPr lang="en-US" sz="400" dirty="0">
              <a:solidFill>
                <a:srgbClr val="00833E"/>
              </a:solidFill>
              <a:latin typeface="Arial Narrow" panose="020B0604020202020204" pitchFamily="34" charset="0"/>
              <a:cs typeface="Arial Narrow" panose="020B0604020202020204" pitchFamily="34" charset="0"/>
            </a:endParaRPr>
          </a:p>
          <a:p>
            <a:pPr algn="ctr"/>
            <a:r>
              <a:rPr lang="en-US" sz="1800" dirty="0">
                <a:solidFill>
                  <a:srgbClr val="00833E"/>
                </a:solidFill>
                <a:latin typeface="Arial Narrow" panose="020B0604020202020204" pitchFamily="34" charset="0"/>
                <a:cs typeface="Arial Narrow" panose="020B0604020202020204" pitchFamily="34" charset="0"/>
              </a:rPr>
              <a:t>Total number of shares </a:t>
            </a:r>
          </a:p>
          <a:p>
            <a:pPr algn="ctr"/>
            <a:r>
              <a:rPr lang="en-US" sz="1800" dirty="0">
                <a:solidFill>
                  <a:srgbClr val="00833E"/>
                </a:solidFill>
                <a:latin typeface="Arial Narrow" panose="020B0604020202020204" pitchFamily="34" charset="0"/>
                <a:cs typeface="Arial Narrow" panose="020B0604020202020204" pitchFamily="34" charset="0"/>
              </a:rPr>
              <a:t>of common stock</a:t>
            </a:r>
          </a:p>
        </p:txBody>
      </p:sp>
      <p:sp>
        <p:nvSpPr>
          <p:cNvPr id="7" name="TextBox 6">
            <a:extLst>
              <a:ext uri="{FF2B5EF4-FFF2-40B4-BE49-F238E27FC236}">
                <a16:creationId xmlns:a16="http://schemas.microsoft.com/office/drawing/2014/main" id="{84141D2D-156E-E54B-9950-24A1614053ED}"/>
              </a:ext>
            </a:extLst>
          </p:cNvPr>
          <p:cNvSpPr txBox="1"/>
          <p:nvPr/>
        </p:nvSpPr>
        <p:spPr>
          <a:xfrm>
            <a:off x="4588041" y="356086"/>
            <a:ext cx="3826043" cy="369332"/>
          </a:xfrm>
          <a:prstGeom prst="rect">
            <a:avLst/>
          </a:prstGeom>
          <a:noFill/>
        </p:spPr>
        <p:txBody>
          <a:bodyPr wrap="square" rtlCol="0">
            <a:spAutoFit/>
          </a:bodyPr>
          <a:lstStyle/>
          <a:p>
            <a:pPr algn="ctr"/>
            <a:r>
              <a:rPr lang="en-US" sz="1800" b="1" dirty="0">
                <a:solidFill>
                  <a:srgbClr val="00833E"/>
                </a:solidFill>
                <a:latin typeface="Arial Narrow" panose="020B0604020202020204" pitchFamily="34" charset="0"/>
                <a:cs typeface="Arial Narrow" panose="020B0604020202020204" pitchFamily="34" charset="0"/>
              </a:rPr>
              <a:t>Formula</a:t>
            </a:r>
          </a:p>
        </p:txBody>
      </p:sp>
      <p:sp>
        <p:nvSpPr>
          <p:cNvPr id="8" name="TextBox 7">
            <a:extLst>
              <a:ext uri="{FF2B5EF4-FFF2-40B4-BE49-F238E27FC236}">
                <a16:creationId xmlns:a16="http://schemas.microsoft.com/office/drawing/2014/main" id="{B986E70C-B35A-854F-B42E-A3AACDD36505}"/>
              </a:ext>
            </a:extLst>
          </p:cNvPr>
          <p:cNvSpPr txBox="1"/>
          <p:nvPr/>
        </p:nvSpPr>
        <p:spPr>
          <a:xfrm>
            <a:off x="6665495" y="882017"/>
            <a:ext cx="1973179" cy="369332"/>
          </a:xfrm>
          <a:prstGeom prst="rect">
            <a:avLst/>
          </a:prstGeom>
          <a:noFill/>
        </p:spPr>
        <p:txBody>
          <a:bodyPr wrap="square" rtlCol="0">
            <a:spAutoFit/>
          </a:bodyPr>
          <a:lstStyle/>
          <a:p>
            <a:r>
              <a:rPr lang="en-US" sz="1800" dirty="0">
                <a:solidFill>
                  <a:srgbClr val="00833E"/>
                </a:solidFill>
                <a:latin typeface="Arial Narrow" panose="020B0604020202020204" pitchFamily="34" charset="0"/>
                <a:cs typeface="Arial Narrow" panose="020B0604020202020204" pitchFamily="34" charset="0"/>
              </a:rPr>
              <a:t>= Earnings per share</a:t>
            </a:r>
          </a:p>
        </p:txBody>
      </p:sp>
      <p:cxnSp>
        <p:nvCxnSpPr>
          <p:cNvPr id="3" name="Straight Connector 2">
            <a:extLst>
              <a:ext uri="{FF2B5EF4-FFF2-40B4-BE49-F238E27FC236}">
                <a16:creationId xmlns:a16="http://schemas.microsoft.com/office/drawing/2014/main" id="{F11A800F-679C-8A49-82F6-9B87E325A344}"/>
              </a:ext>
            </a:extLst>
          </p:cNvPr>
          <p:cNvCxnSpPr/>
          <p:nvPr/>
        </p:nvCxnSpPr>
        <p:spPr>
          <a:xfrm>
            <a:off x="4652006" y="1089330"/>
            <a:ext cx="2001455"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2237125" y="445025"/>
            <a:ext cx="2886418"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Price/earnings ratio (P/E ratio)</a:t>
            </a:r>
            <a:endParaRPr sz="3000" b="1" i="0" u="none" strike="noStrike" cap="none">
              <a:solidFill>
                <a:schemeClr val="dk2"/>
              </a:solidFill>
              <a:latin typeface="Nunito"/>
              <a:ea typeface="Nunito"/>
              <a:cs typeface="Nunito"/>
              <a:sym typeface="Nunito"/>
            </a:endParaRPr>
          </a:p>
        </p:txBody>
      </p:sp>
      <p:sp>
        <p:nvSpPr>
          <p:cNvPr id="300" name="Shape 300"/>
          <p:cNvSpPr txBox="1">
            <a:spLocks noGrp="1"/>
          </p:cNvSpPr>
          <p:nvPr>
            <p:ph type="body" idx="1"/>
          </p:nvPr>
        </p:nvSpPr>
        <p:spPr>
          <a:xfrm>
            <a:off x="476742" y="1748971"/>
            <a:ext cx="8347943" cy="2689754"/>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The relationship between the </a:t>
            </a:r>
            <a:r>
              <a:rPr lang="en" sz="2200" b="1" i="0" u="none" strike="noStrike" cap="none" dirty="0">
                <a:solidFill>
                  <a:schemeClr val="dk2"/>
                </a:solidFill>
                <a:latin typeface="Calibri"/>
                <a:ea typeface="Calibri"/>
                <a:cs typeface="Calibri"/>
                <a:sym typeface="Calibri"/>
              </a:rPr>
              <a:t>price per share of one stock </a:t>
            </a:r>
            <a:r>
              <a:rPr lang="en" sz="2200" b="0" i="0" u="none" strike="noStrike" cap="none" dirty="0">
                <a:solidFill>
                  <a:schemeClr val="dk2"/>
                </a:solidFill>
                <a:latin typeface="Calibri"/>
                <a:ea typeface="Calibri"/>
                <a:cs typeface="Calibri"/>
                <a:sym typeface="Calibri"/>
              </a:rPr>
              <a:t>and the </a:t>
            </a:r>
            <a:r>
              <a:rPr lang="en" sz="2200" b="1" i="0" u="none" strike="noStrike" cap="none" dirty="0">
                <a:solidFill>
                  <a:schemeClr val="dk2"/>
                </a:solidFill>
                <a:latin typeface="Calibri"/>
                <a:ea typeface="Calibri"/>
                <a:cs typeface="Calibri"/>
                <a:sym typeface="Calibri"/>
              </a:rPr>
              <a:t>annual earnings </a:t>
            </a:r>
            <a:r>
              <a:rPr lang="en" sz="2200" b="0" i="0" u="none" strike="noStrike" cap="none" dirty="0">
                <a:solidFill>
                  <a:schemeClr val="dk2"/>
                </a:solidFill>
                <a:latin typeface="Calibri"/>
                <a:ea typeface="Calibri"/>
                <a:cs typeface="Calibri"/>
                <a:sym typeface="Calibri"/>
              </a:rPr>
              <a:t>of the company. It represents how much investors are willing to pay for each dollar of a company’s earnings. </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Most companies’ </a:t>
            </a:r>
            <a:r>
              <a:rPr lang="en" sz="2200" b="1" i="0" u="none" strike="noStrike" cap="none" dirty="0">
                <a:solidFill>
                  <a:schemeClr val="dk2"/>
                </a:solidFill>
                <a:latin typeface="Calibri"/>
                <a:ea typeface="Calibri"/>
                <a:cs typeface="Calibri"/>
                <a:sym typeface="Calibri"/>
              </a:rPr>
              <a:t>P/E Ratio </a:t>
            </a:r>
            <a:r>
              <a:rPr lang="en" sz="2200" b="0" i="0" u="none" strike="noStrike" cap="none" dirty="0">
                <a:solidFill>
                  <a:schemeClr val="dk2"/>
                </a:solidFill>
                <a:latin typeface="Calibri"/>
                <a:ea typeface="Calibri"/>
                <a:cs typeface="Calibri"/>
                <a:sym typeface="Calibri"/>
              </a:rPr>
              <a:t>is 5 to 25</a:t>
            </a:r>
            <a:endParaRPr sz="2200" b="0"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200" b="0" i="1" u="none" strike="noStrike" cap="none" dirty="0">
                <a:solidFill>
                  <a:schemeClr val="dk2"/>
                </a:solidFill>
                <a:latin typeface="Calibri"/>
                <a:ea typeface="Calibri"/>
                <a:cs typeface="Calibri"/>
                <a:sym typeface="Calibri"/>
              </a:rPr>
              <a:t>Financially successful companies have a ratio of 7-10</a:t>
            </a:r>
            <a:endParaRPr sz="2200" b="0" i="1"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200" b="0" i="1" u="none" strike="noStrike" cap="none" dirty="0">
                <a:solidFill>
                  <a:schemeClr val="dk2"/>
                </a:solidFill>
                <a:latin typeface="Calibri"/>
                <a:ea typeface="Calibri"/>
                <a:cs typeface="Calibri"/>
                <a:sym typeface="Calibri"/>
              </a:rPr>
              <a:t>Rapidly growing companies are between 15-25</a:t>
            </a:r>
            <a:endParaRPr sz="2200" b="0" i="1"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200" b="0" i="1" u="none" strike="noStrike" cap="none" dirty="0">
                <a:solidFill>
                  <a:schemeClr val="dk2"/>
                </a:solidFill>
                <a:latin typeface="Calibri"/>
                <a:ea typeface="Calibri"/>
                <a:cs typeface="Calibri"/>
                <a:sym typeface="Calibri"/>
              </a:rPr>
              <a:t>Speculative companies are 40-50</a:t>
            </a:r>
            <a:endParaRPr sz="2200" b="0" i="1"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01" name="Shape 301"/>
          <p:cNvPicPr preferRelativeResize="0"/>
          <p:nvPr/>
        </p:nvPicPr>
        <p:blipFill rotWithShape="1">
          <a:blip r:embed="rId3">
            <a:alphaModFix/>
          </a:blip>
          <a:srcRect l="3361"/>
          <a:stretch/>
        </p:blipFill>
        <p:spPr>
          <a:xfrm>
            <a:off x="476742" y="327775"/>
            <a:ext cx="1512775" cy="1114775"/>
          </a:xfrm>
          <a:prstGeom prst="rect">
            <a:avLst/>
          </a:prstGeom>
          <a:noFill/>
          <a:ln>
            <a:noFill/>
          </a:ln>
        </p:spPr>
      </p:pic>
      <p:sp>
        <p:nvSpPr>
          <p:cNvPr id="6" name="TextBox 5">
            <a:extLst>
              <a:ext uri="{FF2B5EF4-FFF2-40B4-BE49-F238E27FC236}">
                <a16:creationId xmlns:a16="http://schemas.microsoft.com/office/drawing/2014/main" id="{92334DE8-4A22-0040-A292-A4130FBFC737}"/>
              </a:ext>
            </a:extLst>
          </p:cNvPr>
          <p:cNvSpPr txBox="1"/>
          <p:nvPr/>
        </p:nvSpPr>
        <p:spPr>
          <a:xfrm>
            <a:off x="5526300" y="814357"/>
            <a:ext cx="2166770" cy="707886"/>
          </a:xfrm>
          <a:prstGeom prst="rect">
            <a:avLst/>
          </a:prstGeom>
          <a:noFill/>
        </p:spPr>
        <p:txBody>
          <a:bodyPr wrap="square" rtlCol="0">
            <a:spAutoFit/>
          </a:bodyPr>
          <a:lstStyle/>
          <a:p>
            <a:pPr algn="ctr"/>
            <a:r>
              <a:rPr lang="en-US" sz="1800" b="1" dirty="0">
                <a:solidFill>
                  <a:srgbClr val="F1912B"/>
                </a:solidFill>
                <a:latin typeface="Arial Narrow" panose="020B0604020202020204" pitchFamily="34" charset="0"/>
                <a:cs typeface="Arial Narrow" panose="020B0604020202020204" pitchFamily="34" charset="0"/>
              </a:rPr>
              <a:t>Price per share</a:t>
            </a:r>
          </a:p>
          <a:p>
            <a:pPr algn="ctr"/>
            <a:endParaRPr lang="en-US" sz="400" dirty="0">
              <a:solidFill>
                <a:srgbClr val="00833E"/>
              </a:solidFill>
              <a:latin typeface="Arial Narrow" panose="020B0604020202020204" pitchFamily="34" charset="0"/>
              <a:cs typeface="Arial Narrow" panose="020B0604020202020204" pitchFamily="34" charset="0"/>
            </a:endParaRPr>
          </a:p>
          <a:p>
            <a:pPr algn="ctr"/>
            <a:r>
              <a:rPr lang="en-US" sz="1800" b="1" dirty="0">
                <a:solidFill>
                  <a:srgbClr val="F1912B"/>
                </a:solidFill>
                <a:latin typeface="Arial Narrow" panose="020B0604020202020204" pitchFamily="34" charset="0"/>
                <a:cs typeface="Arial Narrow" panose="020B0604020202020204" pitchFamily="34" charset="0"/>
              </a:rPr>
              <a:t>Earnings of the stock</a:t>
            </a:r>
          </a:p>
        </p:txBody>
      </p:sp>
      <p:sp>
        <p:nvSpPr>
          <p:cNvPr id="7" name="TextBox 6">
            <a:extLst>
              <a:ext uri="{FF2B5EF4-FFF2-40B4-BE49-F238E27FC236}">
                <a16:creationId xmlns:a16="http://schemas.microsoft.com/office/drawing/2014/main" id="{8E22A66C-7A47-2B40-A39A-260E4FAC7024}"/>
              </a:ext>
            </a:extLst>
          </p:cNvPr>
          <p:cNvSpPr txBox="1"/>
          <p:nvPr/>
        </p:nvSpPr>
        <p:spPr>
          <a:xfrm>
            <a:off x="5317957" y="445025"/>
            <a:ext cx="3826043" cy="369332"/>
          </a:xfrm>
          <a:prstGeom prst="rect">
            <a:avLst/>
          </a:prstGeom>
          <a:noFill/>
        </p:spPr>
        <p:txBody>
          <a:bodyPr wrap="square" rtlCol="0">
            <a:spAutoFit/>
          </a:bodyPr>
          <a:lstStyle/>
          <a:p>
            <a:pPr algn="ctr"/>
            <a:r>
              <a:rPr lang="en-US" sz="1800" b="1" dirty="0">
                <a:solidFill>
                  <a:srgbClr val="F1912B"/>
                </a:solidFill>
                <a:latin typeface="Arial Narrow" panose="020B0604020202020204" pitchFamily="34" charset="0"/>
                <a:cs typeface="Arial Narrow" panose="020B0604020202020204" pitchFamily="34" charset="0"/>
              </a:rPr>
              <a:t>Formula</a:t>
            </a:r>
          </a:p>
        </p:txBody>
      </p:sp>
      <p:sp>
        <p:nvSpPr>
          <p:cNvPr id="8" name="TextBox 7">
            <a:extLst>
              <a:ext uri="{FF2B5EF4-FFF2-40B4-BE49-F238E27FC236}">
                <a16:creationId xmlns:a16="http://schemas.microsoft.com/office/drawing/2014/main" id="{DFA95E99-B81E-134D-9E52-CE1CD89E6B19}"/>
              </a:ext>
            </a:extLst>
          </p:cNvPr>
          <p:cNvSpPr txBox="1"/>
          <p:nvPr/>
        </p:nvSpPr>
        <p:spPr>
          <a:xfrm>
            <a:off x="7459580" y="930851"/>
            <a:ext cx="1114926" cy="369332"/>
          </a:xfrm>
          <a:prstGeom prst="rect">
            <a:avLst/>
          </a:prstGeom>
          <a:noFill/>
        </p:spPr>
        <p:txBody>
          <a:bodyPr wrap="square" rtlCol="0">
            <a:spAutoFit/>
          </a:bodyPr>
          <a:lstStyle/>
          <a:p>
            <a:r>
              <a:rPr lang="en-US" sz="1800" b="1" dirty="0">
                <a:solidFill>
                  <a:srgbClr val="F1912B"/>
                </a:solidFill>
                <a:latin typeface="Arial Narrow" panose="020B0604020202020204" pitchFamily="34" charset="0"/>
                <a:cs typeface="Arial Narrow" panose="020B0604020202020204" pitchFamily="34" charset="0"/>
              </a:rPr>
              <a:t>= P/E ratio</a:t>
            </a:r>
          </a:p>
        </p:txBody>
      </p:sp>
      <p:cxnSp>
        <p:nvCxnSpPr>
          <p:cNvPr id="9" name="Straight Connector 8">
            <a:extLst>
              <a:ext uri="{FF2B5EF4-FFF2-40B4-BE49-F238E27FC236}">
                <a16:creationId xmlns:a16="http://schemas.microsoft.com/office/drawing/2014/main" id="{8FAB7E25-9CA3-DF4A-81E4-49DD93110A02}"/>
              </a:ext>
            </a:extLst>
          </p:cNvPr>
          <p:cNvCxnSpPr>
            <a:cxnSpLocks/>
          </p:cNvCxnSpPr>
          <p:nvPr/>
        </p:nvCxnSpPr>
        <p:spPr>
          <a:xfrm>
            <a:off x="5815056" y="1178269"/>
            <a:ext cx="1500141" cy="0"/>
          </a:xfrm>
          <a:prstGeom prst="line">
            <a:avLst/>
          </a:prstGeom>
          <a:ln w="28575">
            <a:solidFill>
              <a:srgbClr val="F1912B"/>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ctrTitle"/>
          </p:nvPr>
        </p:nvSpPr>
        <p:spPr>
          <a:xfrm>
            <a:off x="648447" y="1140224"/>
            <a:ext cx="7808687" cy="2830287"/>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ctr" anchorCtr="0">
            <a:noAutofit/>
          </a:bodyPr>
          <a:lstStyle/>
          <a:p>
            <a:pPr marL="146050" marR="0" lvl="0" indent="0" algn="l" rtl="0">
              <a:lnSpc>
                <a:spcPct val="115000"/>
              </a:lnSpc>
              <a:spcBef>
                <a:spcPts val="0"/>
              </a:spcBef>
              <a:spcAft>
                <a:spcPts val="0"/>
              </a:spcAft>
              <a:buClr>
                <a:schemeClr val="lt1"/>
              </a:buClr>
              <a:buSzPts val="3800"/>
              <a:buFont typeface="Nunito"/>
              <a:buNone/>
            </a:pPr>
            <a:br>
              <a:rPr lang="en" sz="2800" b="1" i="0" u="none" strike="noStrike" cap="none" dirty="0">
                <a:solidFill>
                  <a:srgbClr val="233A44"/>
                </a:solidFill>
                <a:latin typeface="Calibri"/>
                <a:ea typeface="Calibri"/>
                <a:cs typeface="Calibri"/>
                <a:sym typeface="Calibri"/>
              </a:rPr>
            </a:br>
            <a:r>
              <a:rPr lang="en" sz="2800" b="1" i="0" u="none" strike="noStrike" cap="none" dirty="0">
                <a:solidFill>
                  <a:srgbClr val="233A44"/>
                </a:solidFill>
                <a:latin typeface="Calibri"/>
                <a:ea typeface="Calibri"/>
                <a:cs typeface="Calibri"/>
                <a:sym typeface="Calibri"/>
              </a:rPr>
              <a:t>Stocks with low P/E ratios pay higher dividends, have less risk, lower prices, and slow growth</a:t>
            </a:r>
            <a:br>
              <a:rPr lang="en" sz="2800" b="1" i="0" u="none" strike="noStrike" cap="none" dirty="0">
                <a:solidFill>
                  <a:srgbClr val="233A44"/>
                </a:solidFill>
                <a:latin typeface="Calibri"/>
                <a:ea typeface="Calibri"/>
                <a:cs typeface="Calibri"/>
                <a:sym typeface="Calibri"/>
              </a:rPr>
            </a:br>
            <a:br>
              <a:rPr lang="en" sz="2800" b="1" i="0" u="none" strike="noStrike" cap="none" dirty="0">
                <a:solidFill>
                  <a:srgbClr val="233A44"/>
                </a:solidFill>
                <a:latin typeface="Calibri"/>
                <a:ea typeface="Calibri"/>
                <a:cs typeface="Calibri"/>
                <a:sym typeface="Calibri"/>
              </a:rPr>
            </a:br>
            <a:r>
              <a:rPr lang="en" sz="2800" b="1" i="0" u="none" strike="noStrike" cap="none" dirty="0">
                <a:solidFill>
                  <a:srgbClr val="233A44"/>
                </a:solidFill>
                <a:latin typeface="Calibri"/>
                <a:ea typeface="Calibri"/>
                <a:cs typeface="Calibri"/>
                <a:sym typeface="Calibri"/>
              </a:rPr>
              <a:t>High P/E ratios indicate investors believe a firm is expected to have significant future growth</a:t>
            </a:r>
            <a:br>
              <a:rPr lang="en" sz="2800" b="1" i="0" u="none" strike="noStrike" cap="none" dirty="0">
                <a:solidFill>
                  <a:srgbClr val="233A44"/>
                </a:solidFill>
                <a:latin typeface="Calibri"/>
                <a:ea typeface="Calibri"/>
                <a:cs typeface="Calibri"/>
                <a:sym typeface="Calibri"/>
              </a:rPr>
            </a:br>
            <a:endParaRPr sz="2800" b="1" i="0" u="none" strike="noStrike" cap="none" dirty="0">
              <a:solidFill>
                <a:schemeClr val="lt1"/>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2095294" y="597666"/>
            <a:ext cx="1362521"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600" b="1" i="0" u="none" strike="noStrike" cap="none">
                <a:solidFill>
                  <a:schemeClr val="dk2"/>
                </a:solidFill>
                <a:latin typeface="Nunito"/>
                <a:ea typeface="Nunito"/>
                <a:cs typeface="Nunito"/>
                <a:sym typeface="Nunito"/>
              </a:rPr>
              <a:t>Beta</a:t>
            </a:r>
            <a:endParaRPr sz="3600" b="1" i="0" u="none" strike="noStrike" cap="none">
              <a:solidFill>
                <a:schemeClr val="dk2"/>
              </a:solidFill>
              <a:latin typeface="Nunito"/>
              <a:ea typeface="Nunito"/>
              <a:cs typeface="Nunito"/>
              <a:sym typeface="Nunito"/>
            </a:endParaRPr>
          </a:p>
        </p:txBody>
      </p:sp>
      <p:sp>
        <p:nvSpPr>
          <p:cNvPr id="313" name="Shape 313"/>
          <p:cNvSpPr txBox="1">
            <a:spLocks noGrp="1"/>
          </p:cNvSpPr>
          <p:nvPr>
            <p:ph type="body" idx="1"/>
          </p:nvPr>
        </p:nvSpPr>
        <p:spPr>
          <a:xfrm>
            <a:off x="222837" y="1382152"/>
            <a:ext cx="8698326" cy="3566365"/>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a:solidFill>
                  <a:schemeClr val="dk2"/>
                </a:solidFill>
                <a:latin typeface="Calibri"/>
                <a:ea typeface="Calibri"/>
                <a:cs typeface="Calibri"/>
                <a:sym typeface="Calibri"/>
              </a:rPr>
              <a:t>Measures a stock’s </a:t>
            </a:r>
            <a:r>
              <a:rPr lang="en" sz="2000" b="1" i="0" u="none" strike="noStrike" cap="none">
                <a:solidFill>
                  <a:schemeClr val="dk2"/>
                </a:solidFill>
                <a:latin typeface="Calibri"/>
                <a:ea typeface="Calibri"/>
                <a:cs typeface="Calibri"/>
                <a:sym typeface="Calibri"/>
              </a:rPr>
              <a:t>volatility</a:t>
            </a:r>
            <a:r>
              <a:rPr lang="en" sz="2000" b="0" i="0" u="none" strike="noStrike" cap="none">
                <a:solidFill>
                  <a:schemeClr val="dk2"/>
                </a:solidFill>
                <a:latin typeface="Calibri"/>
                <a:ea typeface="Calibri"/>
                <a:cs typeface="Calibri"/>
                <a:sym typeface="Calibri"/>
              </a:rPr>
              <a:t> compared to changes in the overall stock market</a:t>
            </a:r>
            <a:endParaRPr sz="2000" b="0" i="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a:solidFill>
                  <a:schemeClr val="accent2"/>
                </a:solidFill>
                <a:latin typeface="Calibri"/>
                <a:ea typeface="Calibri"/>
                <a:cs typeface="Calibri"/>
                <a:sym typeface="Calibri"/>
              </a:rPr>
              <a:t>Stocks have an average beta between +0.5 - +2.0. </a:t>
            </a:r>
            <a:endParaRPr sz="2000" b="1" i="0" u="none" strike="noStrike" cap="none">
              <a:solidFill>
                <a:schemeClr val="accent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a:solidFill>
                  <a:schemeClr val="dk2"/>
                </a:solidFill>
                <a:latin typeface="Calibri"/>
                <a:ea typeface="Calibri"/>
                <a:cs typeface="Calibri"/>
                <a:sym typeface="Calibri"/>
              </a:rPr>
              <a:t>A negative beta indicates a </a:t>
            </a:r>
            <a:r>
              <a:rPr lang="en" sz="2000" b="1" i="0" u="none" strike="noStrike" cap="none">
                <a:solidFill>
                  <a:schemeClr val="dk2"/>
                </a:solidFill>
                <a:latin typeface="Calibri"/>
                <a:ea typeface="Calibri"/>
                <a:cs typeface="Calibri"/>
                <a:sym typeface="Calibri"/>
              </a:rPr>
              <a:t>countercyclical stock </a:t>
            </a:r>
            <a:r>
              <a:rPr lang="en" sz="2000" b="0" i="0" u="none" strike="noStrike" cap="none">
                <a:solidFill>
                  <a:schemeClr val="dk2"/>
                </a:solidFill>
                <a:latin typeface="Calibri"/>
                <a:ea typeface="Calibri"/>
                <a:cs typeface="Calibri"/>
                <a:sym typeface="Calibri"/>
              </a:rPr>
              <a:t>because the price changes are opposite the movements in the business cycle </a:t>
            </a:r>
            <a:endParaRPr sz="2000" b="0" i="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a:solidFill>
                  <a:schemeClr val="accent2"/>
                </a:solidFill>
                <a:latin typeface="Calibri"/>
                <a:ea typeface="Calibri"/>
                <a:cs typeface="Calibri"/>
                <a:sym typeface="Calibri"/>
              </a:rPr>
              <a:t>Conservative investors want a stock with a beta of +1.0 or less meaning the stock is less sensitive to changes in the market</a:t>
            </a:r>
            <a:endParaRPr sz="2000" b="1" i="0" u="none" strike="noStrike" cap="none">
              <a:solidFill>
                <a:schemeClr val="accent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a:solidFill>
                  <a:schemeClr val="dk2"/>
                </a:solidFill>
                <a:latin typeface="Calibri"/>
                <a:ea typeface="Calibri"/>
                <a:cs typeface="Calibri"/>
                <a:sym typeface="Calibri"/>
              </a:rPr>
              <a:t>A </a:t>
            </a:r>
            <a:r>
              <a:rPr lang="en" sz="2000" b="1" i="0" u="none" strike="noStrike" cap="none">
                <a:solidFill>
                  <a:schemeClr val="dk2"/>
                </a:solidFill>
                <a:latin typeface="Calibri"/>
                <a:ea typeface="Calibri"/>
                <a:cs typeface="Calibri"/>
                <a:sym typeface="Calibri"/>
              </a:rPr>
              <a:t>beta</a:t>
            </a:r>
            <a:r>
              <a:rPr lang="en" sz="2000" b="0" i="0" u="none" strike="noStrike" cap="none">
                <a:solidFill>
                  <a:schemeClr val="dk2"/>
                </a:solidFill>
                <a:latin typeface="Calibri"/>
                <a:ea typeface="Calibri"/>
                <a:cs typeface="Calibri"/>
                <a:sym typeface="Calibri"/>
              </a:rPr>
              <a:t> of +1.1 - +2.0 indicates the stock is </a:t>
            </a:r>
            <a:r>
              <a:rPr lang="en" sz="2000" b="1" i="0" u="none" strike="noStrike" cap="none">
                <a:solidFill>
                  <a:schemeClr val="dk2"/>
                </a:solidFill>
                <a:latin typeface="Calibri"/>
                <a:ea typeface="Calibri"/>
                <a:cs typeface="Calibri"/>
                <a:sym typeface="Calibri"/>
              </a:rPr>
              <a:t>more sensitive </a:t>
            </a:r>
            <a:r>
              <a:rPr lang="en" sz="2000" b="0" i="0" u="none" strike="noStrike" cap="none">
                <a:solidFill>
                  <a:schemeClr val="dk2"/>
                </a:solidFill>
                <a:latin typeface="Calibri"/>
                <a:ea typeface="Calibri"/>
                <a:cs typeface="Calibri"/>
                <a:sym typeface="Calibri"/>
              </a:rPr>
              <a:t>to changes in the market because it moves at a greater percentage </a:t>
            </a:r>
            <a:endParaRPr sz="2000" b="0" i="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a:solidFill>
                  <a:schemeClr val="accent2"/>
                </a:solidFill>
                <a:latin typeface="Calibri"/>
                <a:ea typeface="Calibri"/>
                <a:cs typeface="Calibri"/>
                <a:sym typeface="Calibri"/>
              </a:rPr>
              <a:t>A higher beta indicates a greater risk, but also the possibility of a greater reward</a:t>
            </a:r>
            <a:endParaRPr sz="2000" b="1" i="0" u="none" strike="noStrike" cap="none">
              <a:solidFill>
                <a:schemeClr val="accent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a:solidFill>
                <a:schemeClr val="dk2"/>
              </a:solidFill>
              <a:latin typeface="Calibri"/>
              <a:ea typeface="Calibri"/>
              <a:cs typeface="Calibri"/>
              <a:sym typeface="Calibri"/>
            </a:endParaRPr>
          </a:p>
        </p:txBody>
      </p:sp>
      <p:pic>
        <p:nvPicPr>
          <p:cNvPr id="314" name="Shape 314"/>
          <p:cNvPicPr preferRelativeResize="0"/>
          <p:nvPr/>
        </p:nvPicPr>
        <p:blipFill rotWithShape="1">
          <a:blip r:embed="rId3">
            <a:alphaModFix/>
          </a:blip>
          <a:srcRect/>
          <a:stretch/>
        </p:blipFill>
        <p:spPr>
          <a:xfrm>
            <a:off x="750868" y="324406"/>
            <a:ext cx="1070100" cy="1181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11702" y="427214"/>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chemeClr val="dk2"/>
                </a:solidFill>
                <a:latin typeface="Nunito"/>
                <a:ea typeface="Nunito"/>
                <a:cs typeface="Nunito"/>
                <a:sym typeface="Nunito"/>
              </a:rPr>
              <a:t>Reading a Stock Quote</a:t>
            </a:r>
            <a:endParaRPr sz="3000" b="1" i="0" u="none" strike="noStrike" cap="none" dirty="0">
              <a:solidFill>
                <a:schemeClr val="dk2"/>
              </a:solidFill>
              <a:latin typeface="Nunito"/>
              <a:ea typeface="Nunito"/>
              <a:cs typeface="Nunito"/>
              <a:sym typeface="Nunito"/>
            </a:endParaRPr>
          </a:p>
        </p:txBody>
      </p:sp>
      <p:sp>
        <p:nvSpPr>
          <p:cNvPr id="322" name="Shape 322"/>
          <p:cNvSpPr/>
          <p:nvPr/>
        </p:nvSpPr>
        <p:spPr>
          <a:xfrm>
            <a:off x="714440" y="1112691"/>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Shape 323"/>
          <p:cNvSpPr/>
          <p:nvPr/>
        </p:nvSpPr>
        <p:spPr>
          <a:xfrm>
            <a:off x="1614094" y="1112679"/>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Shape 324"/>
          <p:cNvSpPr/>
          <p:nvPr/>
        </p:nvSpPr>
        <p:spPr>
          <a:xfrm>
            <a:off x="2686475" y="1112691"/>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0CDFD3B5-2DBC-1545-B9D2-E7C9DB77E3A0}"/>
              </a:ext>
            </a:extLst>
          </p:cNvPr>
          <p:cNvGrpSpPr/>
          <p:nvPr/>
        </p:nvGrpSpPr>
        <p:grpSpPr>
          <a:xfrm>
            <a:off x="1099450" y="3144252"/>
            <a:ext cx="7026442" cy="1732547"/>
            <a:chOff x="1099450" y="3144252"/>
            <a:chExt cx="7026442" cy="1732547"/>
          </a:xfrm>
        </p:grpSpPr>
        <p:pic>
          <p:nvPicPr>
            <p:cNvPr id="321" name="Shape 321"/>
            <p:cNvPicPr preferRelativeResize="0"/>
            <p:nvPr/>
          </p:nvPicPr>
          <p:blipFill rotWithShape="1">
            <a:blip r:embed="rId3">
              <a:alphaModFix/>
            </a:blip>
            <a:srcRect/>
            <a:stretch/>
          </p:blipFill>
          <p:spPr>
            <a:xfrm>
              <a:off x="1099450" y="3144252"/>
              <a:ext cx="7026442" cy="1732547"/>
            </a:xfrm>
            <a:prstGeom prst="rect">
              <a:avLst/>
            </a:prstGeom>
            <a:noFill/>
            <a:ln>
              <a:noFill/>
            </a:ln>
          </p:spPr>
        </p:pic>
        <p:sp>
          <p:nvSpPr>
            <p:cNvPr id="2" name="TextBox 1">
              <a:extLst>
                <a:ext uri="{FF2B5EF4-FFF2-40B4-BE49-F238E27FC236}">
                  <a16:creationId xmlns:a16="http://schemas.microsoft.com/office/drawing/2014/main" id="{96684B9F-1780-EF47-AD9A-24945C8AB2AD}"/>
                </a:ext>
              </a:extLst>
            </p:cNvPr>
            <p:cNvSpPr txBox="1"/>
            <p:nvPr/>
          </p:nvSpPr>
          <p:spPr>
            <a:xfrm>
              <a:off x="5999747" y="3850106"/>
              <a:ext cx="1997241" cy="892552"/>
            </a:xfrm>
            <a:prstGeom prst="rect">
              <a:avLst/>
            </a:prstGeom>
            <a:solidFill>
              <a:srgbClr val="4100F5"/>
            </a:solidFill>
          </p:spPr>
          <p:txBody>
            <a:bodyPr wrap="square" rtlCol="0">
              <a:spAutoFit/>
            </a:bodyPr>
            <a:lstStyle/>
            <a:p>
              <a:pPr algn="ctr"/>
              <a:endParaRPr lang="en-US" sz="1300" dirty="0">
                <a:solidFill>
                  <a:schemeClr val="tx1"/>
                </a:solidFill>
              </a:endParaRPr>
            </a:p>
            <a:p>
              <a:pPr algn="ctr"/>
              <a:r>
                <a:rPr lang="en-US" sz="1300" dirty="0">
                  <a:solidFill>
                    <a:schemeClr val="tx1"/>
                  </a:solidFill>
                </a:rPr>
                <a:t>Highest and lowest prices the stock sold per share during last year.</a:t>
              </a:r>
            </a:p>
          </p:txBody>
        </p:sp>
        <p:sp>
          <p:nvSpPr>
            <p:cNvPr id="9" name="TextBox 8">
              <a:extLst>
                <a:ext uri="{FF2B5EF4-FFF2-40B4-BE49-F238E27FC236}">
                  <a16:creationId xmlns:a16="http://schemas.microsoft.com/office/drawing/2014/main" id="{1BC22A3E-7885-E94A-9A10-1267761EAB9F}"/>
                </a:ext>
              </a:extLst>
            </p:cNvPr>
            <p:cNvSpPr txBox="1"/>
            <p:nvPr/>
          </p:nvSpPr>
          <p:spPr>
            <a:xfrm>
              <a:off x="6096000" y="3362022"/>
              <a:ext cx="1828800" cy="584775"/>
            </a:xfrm>
            <a:prstGeom prst="rect">
              <a:avLst/>
            </a:prstGeom>
            <a:solidFill>
              <a:srgbClr val="4100F5"/>
            </a:solidFill>
          </p:spPr>
          <p:txBody>
            <a:bodyPr wrap="square" rtlCol="0">
              <a:spAutoFit/>
            </a:bodyPr>
            <a:lstStyle/>
            <a:p>
              <a:pPr algn="ctr"/>
              <a:r>
                <a:rPr lang="en-US" sz="1600" b="1" dirty="0">
                  <a:solidFill>
                    <a:schemeClr val="tx1"/>
                  </a:solidFill>
                </a:rPr>
                <a:t>52-Week High Low</a:t>
              </a:r>
            </a:p>
          </p:txBody>
        </p:sp>
        <p:sp>
          <p:nvSpPr>
            <p:cNvPr id="10" name="TextBox 9">
              <a:extLst>
                <a:ext uri="{FF2B5EF4-FFF2-40B4-BE49-F238E27FC236}">
                  <a16:creationId xmlns:a16="http://schemas.microsoft.com/office/drawing/2014/main" id="{379C8ACF-E38D-F240-A763-8860D7520034}"/>
                </a:ext>
              </a:extLst>
            </p:cNvPr>
            <p:cNvSpPr txBox="1"/>
            <p:nvPr/>
          </p:nvSpPr>
          <p:spPr>
            <a:xfrm>
              <a:off x="3673643" y="3818021"/>
              <a:ext cx="1949116" cy="923330"/>
            </a:xfrm>
            <a:prstGeom prst="rect">
              <a:avLst/>
            </a:prstGeom>
            <a:solidFill>
              <a:srgbClr val="E6FF00"/>
            </a:solidFill>
          </p:spPr>
          <p:txBody>
            <a:bodyPr wrap="square" rtlCol="0">
              <a:spAutoFit/>
            </a:bodyPr>
            <a:lstStyle/>
            <a:p>
              <a:endParaRPr lang="en-US" sz="1200" dirty="0">
                <a:solidFill>
                  <a:schemeClr val="tx1"/>
                </a:solidFill>
              </a:endParaRPr>
            </a:p>
            <a:p>
              <a:pPr algn="ctr"/>
              <a:r>
                <a:rPr lang="en-US" dirty="0">
                  <a:solidFill>
                    <a:schemeClr val="bg2"/>
                  </a:solidFill>
                </a:rPr>
                <a:t>Year-To-Date percent change. Change in price since 1/1</a:t>
              </a:r>
            </a:p>
          </p:txBody>
        </p:sp>
        <p:sp>
          <p:nvSpPr>
            <p:cNvPr id="11" name="TextBox 10">
              <a:extLst>
                <a:ext uri="{FF2B5EF4-FFF2-40B4-BE49-F238E27FC236}">
                  <a16:creationId xmlns:a16="http://schemas.microsoft.com/office/drawing/2014/main" id="{0C284619-35F5-C342-84C3-B86C3C35827D}"/>
                </a:ext>
              </a:extLst>
            </p:cNvPr>
            <p:cNvSpPr txBox="1"/>
            <p:nvPr/>
          </p:nvSpPr>
          <p:spPr>
            <a:xfrm>
              <a:off x="3713747" y="3362021"/>
              <a:ext cx="1828800" cy="369332"/>
            </a:xfrm>
            <a:prstGeom prst="rect">
              <a:avLst/>
            </a:prstGeom>
            <a:solidFill>
              <a:srgbClr val="E6FF00"/>
            </a:solidFill>
          </p:spPr>
          <p:txBody>
            <a:bodyPr wrap="square" rtlCol="0">
              <a:spAutoFit/>
            </a:bodyPr>
            <a:lstStyle/>
            <a:p>
              <a:pPr algn="ctr"/>
              <a:r>
                <a:rPr lang="en-US" sz="1800" b="1" dirty="0">
                  <a:solidFill>
                    <a:schemeClr val="bg2"/>
                  </a:solidFill>
                </a:rPr>
                <a:t>YTD%</a:t>
              </a:r>
            </a:p>
          </p:txBody>
        </p:sp>
        <p:sp>
          <p:nvSpPr>
            <p:cNvPr id="12" name="TextBox 11">
              <a:extLst>
                <a:ext uri="{FF2B5EF4-FFF2-40B4-BE49-F238E27FC236}">
                  <a16:creationId xmlns:a16="http://schemas.microsoft.com/office/drawing/2014/main" id="{7F56C7BA-FEF5-A14C-BD1D-B3D924C27F93}"/>
                </a:ext>
              </a:extLst>
            </p:cNvPr>
            <p:cNvSpPr txBox="1"/>
            <p:nvPr/>
          </p:nvSpPr>
          <p:spPr>
            <a:xfrm>
              <a:off x="1291389" y="3697707"/>
              <a:ext cx="1828800" cy="892552"/>
            </a:xfrm>
            <a:prstGeom prst="rect">
              <a:avLst/>
            </a:prstGeom>
            <a:solidFill>
              <a:srgbClr val="FF0000"/>
            </a:solidFill>
          </p:spPr>
          <p:txBody>
            <a:bodyPr wrap="square" rtlCol="0">
              <a:spAutoFit/>
            </a:bodyPr>
            <a:lstStyle/>
            <a:p>
              <a:endParaRPr lang="en-US" sz="1200" dirty="0">
                <a:solidFill>
                  <a:schemeClr val="tx1"/>
                </a:solidFill>
              </a:endParaRPr>
            </a:p>
            <a:p>
              <a:endParaRPr lang="en-US" sz="1200" dirty="0">
                <a:solidFill>
                  <a:schemeClr val="tx1"/>
                </a:solidFill>
              </a:endParaRPr>
            </a:p>
            <a:p>
              <a:pPr algn="ctr"/>
              <a:r>
                <a:rPr lang="en-US" dirty="0">
                  <a:solidFill>
                    <a:schemeClr val="tx1"/>
                  </a:solidFill>
                </a:rPr>
                <a:t>Company’s stock trading symbol name</a:t>
              </a:r>
            </a:p>
          </p:txBody>
        </p:sp>
        <p:sp>
          <p:nvSpPr>
            <p:cNvPr id="13" name="TextBox 12">
              <a:extLst>
                <a:ext uri="{FF2B5EF4-FFF2-40B4-BE49-F238E27FC236}">
                  <a16:creationId xmlns:a16="http://schemas.microsoft.com/office/drawing/2014/main" id="{5276B13E-2439-AB44-8A4E-1D9A4B527480}"/>
                </a:ext>
              </a:extLst>
            </p:cNvPr>
            <p:cNvSpPr txBox="1"/>
            <p:nvPr/>
          </p:nvSpPr>
          <p:spPr>
            <a:xfrm>
              <a:off x="1291389" y="3345980"/>
              <a:ext cx="1828800" cy="369332"/>
            </a:xfrm>
            <a:prstGeom prst="rect">
              <a:avLst/>
            </a:prstGeom>
            <a:solidFill>
              <a:srgbClr val="FF0000"/>
            </a:solidFill>
          </p:spPr>
          <p:txBody>
            <a:bodyPr wrap="square" rtlCol="0">
              <a:spAutoFit/>
            </a:bodyPr>
            <a:lstStyle/>
            <a:p>
              <a:pPr algn="ctr"/>
              <a:r>
                <a:rPr lang="en-US" sz="1800" b="1" dirty="0">
                  <a:solidFill>
                    <a:schemeClr val="tx1"/>
                  </a:solidFill>
                </a:rPr>
                <a:t>Stock</a:t>
              </a:r>
              <a:endParaRPr lang="en-US" sz="1600" b="1" dirty="0">
                <a:solidFill>
                  <a:schemeClr val="tx1"/>
                </a:solidFill>
              </a:endParaRPr>
            </a:p>
          </p:txBody>
        </p:sp>
      </p:grpSp>
      <p:graphicFrame>
        <p:nvGraphicFramePr>
          <p:cNvPr id="15" name="Table 14">
            <a:extLst>
              <a:ext uri="{FF2B5EF4-FFF2-40B4-BE49-F238E27FC236}">
                <a16:creationId xmlns:a16="http://schemas.microsoft.com/office/drawing/2014/main" id="{05B25ACF-3984-4546-A9C4-1B529FF72366}"/>
              </a:ext>
            </a:extLst>
          </p:cNvPr>
          <p:cNvGraphicFramePr>
            <a:graphicFrameLocks noGrp="1"/>
          </p:cNvGraphicFramePr>
          <p:nvPr>
            <p:extLst>
              <p:ext uri="{D42A27DB-BD31-4B8C-83A1-F6EECF244321}">
                <p14:modId xmlns:p14="http://schemas.microsoft.com/office/powerpoint/2010/main" val="3251238128"/>
              </p:ext>
            </p:extLst>
          </p:nvPr>
        </p:nvGraphicFramePr>
        <p:xfrm>
          <a:off x="430750" y="1625206"/>
          <a:ext cx="8401552" cy="1249797"/>
        </p:xfrm>
        <a:graphic>
          <a:graphicData uri="http://schemas.openxmlformats.org/drawingml/2006/table">
            <a:tbl>
              <a:tblPr firstRow="1" bandRow="1">
                <a:tableStyleId>{3D3C9999-58C0-4ACE-8CF3-CA20190779A7}</a:tableStyleId>
              </a:tblPr>
              <a:tblGrid>
                <a:gridCol w="856829">
                  <a:extLst>
                    <a:ext uri="{9D8B030D-6E8A-4147-A177-3AD203B41FA5}">
                      <a16:colId xmlns:a16="http://schemas.microsoft.com/office/drawing/2014/main" val="1188126084"/>
                    </a:ext>
                  </a:extLst>
                </a:gridCol>
                <a:gridCol w="904620">
                  <a:extLst>
                    <a:ext uri="{9D8B030D-6E8A-4147-A177-3AD203B41FA5}">
                      <a16:colId xmlns:a16="http://schemas.microsoft.com/office/drawing/2014/main" val="460482184"/>
                    </a:ext>
                  </a:extLst>
                </a:gridCol>
                <a:gridCol w="601526">
                  <a:extLst>
                    <a:ext uri="{9D8B030D-6E8A-4147-A177-3AD203B41FA5}">
                      <a16:colId xmlns:a16="http://schemas.microsoft.com/office/drawing/2014/main" val="1850791710"/>
                    </a:ext>
                  </a:extLst>
                </a:gridCol>
                <a:gridCol w="601526">
                  <a:extLst>
                    <a:ext uri="{9D8B030D-6E8A-4147-A177-3AD203B41FA5}">
                      <a16:colId xmlns:a16="http://schemas.microsoft.com/office/drawing/2014/main" val="2192276203"/>
                    </a:ext>
                  </a:extLst>
                </a:gridCol>
                <a:gridCol w="615515">
                  <a:extLst>
                    <a:ext uri="{9D8B030D-6E8A-4147-A177-3AD203B41FA5}">
                      <a16:colId xmlns:a16="http://schemas.microsoft.com/office/drawing/2014/main" val="1055341181"/>
                    </a:ext>
                  </a:extLst>
                </a:gridCol>
                <a:gridCol w="895294">
                  <a:extLst>
                    <a:ext uri="{9D8B030D-6E8A-4147-A177-3AD203B41FA5}">
                      <a16:colId xmlns:a16="http://schemas.microsoft.com/office/drawing/2014/main" val="2821391387"/>
                    </a:ext>
                  </a:extLst>
                </a:gridCol>
                <a:gridCol w="596864">
                  <a:extLst>
                    <a:ext uri="{9D8B030D-6E8A-4147-A177-3AD203B41FA5}">
                      <a16:colId xmlns:a16="http://schemas.microsoft.com/office/drawing/2014/main" val="441134938"/>
                    </a:ext>
                  </a:extLst>
                </a:gridCol>
                <a:gridCol w="792708">
                  <a:extLst>
                    <a:ext uri="{9D8B030D-6E8A-4147-A177-3AD203B41FA5}">
                      <a16:colId xmlns:a16="http://schemas.microsoft.com/office/drawing/2014/main" val="2874871170"/>
                    </a:ext>
                  </a:extLst>
                </a:gridCol>
                <a:gridCol w="466300">
                  <a:extLst>
                    <a:ext uri="{9D8B030D-6E8A-4147-A177-3AD203B41FA5}">
                      <a16:colId xmlns:a16="http://schemas.microsoft.com/office/drawing/2014/main" val="1493172632"/>
                    </a:ext>
                  </a:extLst>
                </a:gridCol>
                <a:gridCol w="466300">
                  <a:extLst>
                    <a:ext uri="{9D8B030D-6E8A-4147-A177-3AD203B41FA5}">
                      <a16:colId xmlns:a16="http://schemas.microsoft.com/office/drawing/2014/main" val="2321495762"/>
                    </a:ext>
                  </a:extLst>
                </a:gridCol>
                <a:gridCol w="923274">
                  <a:extLst>
                    <a:ext uri="{9D8B030D-6E8A-4147-A177-3AD203B41FA5}">
                      <a16:colId xmlns:a16="http://schemas.microsoft.com/office/drawing/2014/main" val="3856761420"/>
                    </a:ext>
                  </a:extLst>
                </a:gridCol>
                <a:gridCol w="680796">
                  <a:extLst>
                    <a:ext uri="{9D8B030D-6E8A-4147-A177-3AD203B41FA5}">
                      <a16:colId xmlns:a16="http://schemas.microsoft.com/office/drawing/2014/main" val="2350796140"/>
                    </a:ext>
                  </a:extLst>
                </a:gridCol>
              </a:tblGrid>
              <a:tr h="761908">
                <a:tc>
                  <a:txBody>
                    <a:bodyPr/>
                    <a:lstStyle/>
                    <a:p>
                      <a:pPr marL="7938" indent="0" algn="ctr">
                        <a:tabLst/>
                      </a:pPr>
                      <a:r>
                        <a:rPr lang="en-US" sz="1600" b="1" dirty="0"/>
                        <a:t>Stock</a:t>
                      </a:r>
                    </a:p>
                  </a:txBody>
                  <a:tcPr>
                    <a:solidFill>
                      <a:srgbClr val="FF0000"/>
                    </a:solidFill>
                  </a:tcPr>
                </a:tc>
                <a:tc>
                  <a:txBody>
                    <a:bodyPr/>
                    <a:lstStyle/>
                    <a:p>
                      <a:pPr algn="ctr"/>
                      <a:r>
                        <a:rPr lang="en-US" sz="1600" b="1" dirty="0"/>
                        <a:t>YTD%</a:t>
                      </a:r>
                    </a:p>
                  </a:txBody>
                  <a:tcPr>
                    <a:solidFill>
                      <a:srgbClr val="E6FF00"/>
                    </a:solidFill>
                  </a:tcPr>
                </a:tc>
                <a:tc gridSpan="2">
                  <a:txBody>
                    <a:bodyPr/>
                    <a:lstStyle/>
                    <a:p>
                      <a:pPr algn="ctr"/>
                      <a:r>
                        <a:rPr lang="en-US" sz="1600" b="1" dirty="0"/>
                        <a:t>52-Week High Low</a:t>
                      </a:r>
                    </a:p>
                  </a:txBody>
                  <a:tcPr>
                    <a:solidFill>
                      <a:srgbClr val="4C71EE"/>
                    </a:solidFill>
                  </a:tcPr>
                </a:tc>
                <a:tc hMerge="1">
                  <a:txBody>
                    <a:bodyPr/>
                    <a:lstStyle/>
                    <a:p>
                      <a:endParaRPr lang="en-US"/>
                    </a:p>
                  </a:txBody>
                  <a:tcPr/>
                </a:tc>
                <a:tc>
                  <a:txBody>
                    <a:bodyPr/>
                    <a:lstStyle/>
                    <a:p>
                      <a:pPr algn="ctr"/>
                      <a:r>
                        <a:rPr lang="en-US" sz="1600" b="1" dirty="0"/>
                        <a:t>DIV</a:t>
                      </a:r>
                    </a:p>
                  </a:txBody>
                  <a:tcPr>
                    <a:solidFill>
                      <a:srgbClr val="FF00F0"/>
                    </a:solidFill>
                  </a:tcPr>
                </a:tc>
                <a:tc>
                  <a:txBody>
                    <a:bodyPr/>
                    <a:lstStyle/>
                    <a:p>
                      <a:pPr algn="ctr"/>
                      <a:r>
                        <a:rPr lang="en-US" sz="1600" b="1" dirty="0"/>
                        <a:t>YLD%</a:t>
                      </a:r>
                    </a:p>
                  </a:txBody>
                  <a:tcPr>
                    <a:solidFill>
                      <a:srgbClr val="F18C1E"/>
                    </a:solidFill>
                  </a:tcPr>
                </a:tc>
                <a:tc>
                  <a:txBody>
                    <a:bodyPr/>
                    <a:lstStyle/>
                    <a:p>
                      <a:pPr algn="ctr"/>
                      <a:r>
                        <a:rPr lang="en-US" sz="1600" b="1" dirty="0"/>
                        <a:t>P/E</a:t>
                      </a:r>
                    </a:p>
                  </a:txBody>
                  <a:tcPr>
                    <a:solidFill>
                      <a:srgbClr val="097D1A"/>
                    </a:solidFill>
                  </a:tcPr>
                </a:tc>
                <a:tc>
                  <a:txBody>
                    <a:bodyPr/>
                    <a:lstStyle/>
                    <a:p>
                      <a:pPr algn="ctr"/>
                      <a:r>
                        <a:rPr lang="en-US" sz="1600" b="1" dirty="0"/>
                        <a:t>VOL 100’s</a:t>
                      </a:r>
                    </a:p>
                  </a:txBody>
                  <a:tcPr>
                    <a:solidFill>
                      <a:srgbClr val="00F8FF"/>
                    </a:solidFill>
                  </a:tcPr>
                </a:tc>
                <a:tc gridSpan="2">
                  <a:txBody>
                    <a:bodyPr/>
                    <a:lstStyle/>
                    <a:p>
                      <a:pPr algn="ctr"/>
                      <a:r>
                        <a:rPr lang="en-US" sz="1600" b="1" dirty="0"/>
                        <a:t>High Low</a:t>
                      </a:r>
                    </a:p>
                  </a:txBody>
                  <a:tcPr>
                    <a:solidFill>
                      <a:srgbClr val="713CAA"/>
                    </a:solidFill>
                  </a:tcPr>
                </a:tc>
                <a:tc hMerge="1">
                  <a:txBody>
                    <a:bodyPr/>
                    <a:lstStyle/>
                    <a:p>
                      <a:endParaRPr lang="en-US"/>
                    </a:p>
                  </a:txBody>
                  <a:tcPr/>
                </a:tc>
                <a:tc>
                  <a:txBody>
                    <a:bodyPr/>
                    <a:lstStyle/>
                    <a:p>
                      <a:pPr algn="ctr"/>
                      <a:r>
                        <a:rPr lang="en-US" sz="1600" b="1" dirty="0"/>
                        <a:t>Close</a:t>
                      </a:r>
                    </a:p>
                  </a:txBody>
                  <a:tcPr>
                    <a:solidFill>
                      <a:srgbClr val="00FF0D"/>
                    </a:solidFill>
                  </a:tcPr>
                </a:tc>
                <a:tc>
                  <a:txBody>
                    <a:bodyPr/>
                    <a:lstStyle/>
                    <a:p>
                      <a:pPr algn="ctr"/>
                      <a:r>
                        <a:rPr lang="en-US" sz="1600" b="1" dirty="0"/>
                        <a:t>Net </a:t>
                      </a:r>
                      <a:r>
                        <a:rPr lang="en-US" sz="1600" b="1" dirty="0" err="1"/>
                        <a:t>Chg</a:t>
                      </a:r>
                      <a:endParaRPr lang="en-US" sz="1600" b="1" dirty="0"/>
                    </a:p>
                  </a:txBody>
                  <a:tcPr>
                    <a:solidFill>
                      <a:srgbClr val="7F3A00"/>
                    </a:solidFill>
                  </a:tcPr>
                </a:tc>
                <a:extLst>
                  <a:ext uri="{0D108BD9-81ED-4DB2-BD59-A6C34878D82A}">
                    <a16:rowId xmlns:a16="http://schemas.microsoft.com/office/drawing/2014/main" val="3598340068"/>
                  </a:ext>
                </a:extLst>
              </a:tr>
              <a:tr h="487889">
                <a:tc>
                  <a:txBody>
                    <a:bodyPr/>
                    <a:lstStyle/>
                    <a:p>
                      <a:pPr algn="ctr"/>
                      <a:r>
                        <a:rPr lang="en-US" dirty="0"/>
                        <a:t>AAR</a:t>
                      </a:r>
                    </a:p>
                  </a:txBody>
                  <a:tcPr/>
                </a:tc>
                <a:tc>
                  <a:txBody>
                    <a:bodyPr/>
                    <a:lstStyle/>
                    <a:p>
                      <a:pPr algn="ctr"/>
                      <a:r>
                        <a:rPr lang="en-US" dirty="0"/>
                        <a:t>-16.3</a:t>
                      </a:r>
                    </a:p>
                  </a:txBody>
                  <a:tcPr/>
                </a:tc>
                <a:tc>
                  <a:txBody>
                    <a:bodyPr/>
                    <a:lstStyle/>
                    <a:p>
                      <a:pPr algn="ctr"/>
                      <a:r>
                        <a:rPr lang="en-US" dirty="0"/>
                        <a:t>43</a:t>
                      </a:r>
                    </a:p>
                  </a:txBody>
                  <a:tcPr/>
                </a:tc>
                <a:tc>
                  <a:txBody>
                    <a:bodyPr/>
                    <a:lstStyle/>
                    <a:p>
                      <a:pPr algn="ctr"/>
                      <a:r>
                        <a:rPr lang="en-US" dirty="0"/>
                        <a:t>36</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22</a:t>
                      </a:r>
                    </a:p>
                  </a:txBody>
                  <a:tcPr/>
                </a:tc>
                <a:tc>
                  <a:txBody>
                    <a:bodyPr/>
                    <a:lstStyle/>
                    <a:p>
                      <a:pPr algn="ctr"/>
                      <a:r>
                        <a:rPr lang="en-US" dirty="0"/>
                        <a:t>1479</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42</a:t>
                      </a:r>
                    </a:p>
                  </a:txBody>
                  <a:tcPr/>
                </a:tc>
                <a:tc>
                  <a:txBody>
                    <a:bodyPr/>
                    <a:lstStyle/>
                    <a:p>
                      <a:pPr algn="ctr"/>
                      <a:r>
                        <a:rPr lang="en-US" dirty="0"/>
                        <a:t>.027</a:t>
                      </a:r>
                    </a:p>
                  </a:txBody>
                  <a:tcPr/>
                </a:tc>
                <a:extLst>
                  <a:ext uri="{0D108BD9-81ED-4DB2-BD59-A6C34878D82A}">
                    <a16:rowId xmlns:a16="http://schemas.microsoft.com/office/drawing/2014/main" val="241937912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235199" y="351239"/>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Reading a Stock Quote</a:t>
            </a:r>
            <a:endParaRPr sz="3000" b="1" i="0" u="none" strike="noStrike" cap="none">
              <a:solidFill>
                <a:schemeClr val="dk2"/>
              </a:solidFill>
              <a:latin typeface="Nunito"/>
              <a:ea typeface="Nunito"/>
              <a:cs typeface="Nunito"/>
              <a:sym typeface="Nunito"/>
            </a:endParaRPr>
          </a:p>
        </p:txBody>
      </p:sp>
      <p:sp>
        <p:nvSpPr>
          <p:cNvPr id="332" name="Shape 332"/>
          <p:cNvSpPr/>
          <p:nvPr/>
        </p:nvSpPr>
        <p:spPr>
          <a:xfrm>
            <a:off x="5012157" y="10606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p:nvPr/>
        </p:nvSpPr>
        <p:spPr>
          <a:xfrm>
            <a:off x="4272950" y="10606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Shape 334"/>
          <p:cNvSpPr/>
          <p:nvPr/>
        </p:nvSpPr>
        <p:spPr>
          <a:xfrm>
            <a:off x="3557806" y="10606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C1E388D1-5221-E14E-9DBC-E7940400D120}"/>
              </a:ext>
            </a:extLst>
          </p:cNvPr>
          <p:cNvGrpSpPr/>
          <p:nvPr/>
        </p:nvGrpSpPr>
        <p:grpSpPr>
          <a:xfrm>
            <a:off x="1232225" y="3105299"/>
            <a:ext cx="6655050" cy="1697221"/>
            <a:chOff x="1232225" y="3105299"/>
            <a:chExt cx="6655050" cy="1697221"/>
          </a:xfrm>
        </p:grpSpPr>
        <p:pic>
          <p:nvPicPr>
            <p:cNvPr id="331" name="Shape 331"/>
            <p:cNvPicPr preferRelativeResize="0"/>
            <p:nvPr/>
          </p:nvPicPr>
          <p:blipFill rotWithShape="1">
            <a:blip r:embed="rId3">
              <a:alphaModFix/>
            </a:blip>
            <a:srcRect/>
            <a:stretch/>
          </p:blipFill>
          <p:spPr>
            <a:xfrm>
              <a:off x="1232225" y="3105299"/>
              <a:ext cx="6655050" cy="1697221"/>
            </a:xfrm>
            <a:prstGeom prst="rect">
              <a:avLst/>
            </a:prstGeom>
            <a:noFill/>
            <a:ln>
              <a:noFill/>
            </a:ln>
          </p:spPr>
        </p:pic>
        <p:sp>
          <p:nvSpPr>
            <p:cNvPr id="8" name="TextBox 7">
              <a:extLst>
                <a:ext uri="{FF2B5EF4-FFF2-40B4-BE49-F238E27FC236}">
                  <a16:creationId xmlns:a16="http://schemas.microsoft.com/office/drawing/2014/main" id="{61713333-84B7-6747-9796-9E78E1BD9960}"/>
                </a:ext>
              </a:extLst>
            </p:cNvPr>
            <p:cNvSpPr txBox="1"/>
            <p:nvPr/>
          </p:nvSpPr>
          <p:spPr>
            <a:xfrm>
              <a:off x="1361308" y="3545307"/>
              <a:ext cx="1828800" cy="1169551"/>
            </a:xfrm>
            <a:prstGeom prst="rect">
              <a:avLst/>
            </a:prstGeom>
            <a:solidFill>
              <a:srgbClr val="FF00F0"/>
            </a:solidFill>
          </p:spPr>
          <p:txBody>
            <a:bodyPr wrap="square" rtlCol="0">
              <a:spAutoFit/>
            </a:bodyPr>
            <a:lstStyle/>
            <a:p>
              <a:pPr algn="ctr"/>
              <a:r>
                <a:rPr lang="en-US" dirty="0">
                  <a:solidFill>
                    <a:schemeClr val="bg2"/>
                  </a:solidFill>
                </a:rPr>
                <a:t>Total cash paid to stockholders per share. It is based upon annual payments</a:t>
              </a:r>
            </a:p>
          </p:txBody>
        </p:sp>
        <p:sp>
          <p:nvSpPr>
            <p:cNvPr id="9" name="TextBox 8">
              <a:extLst>
                <a:ext uri="{FF2B5EF4-FFF2-40B4-BE49-F238E27FC236}">
                  <a16:creationId xmlns:a16="http://schemas.microsoft.com/office/drawing/2014/main" id="{735E77CB-0B4F-8E46-9A50-3A54B470B538}"/>
                </a:ext>
              </a:extLst>
            </p:cNvPr>
            <p:cNvSpPr txBox="1"/>
            <p:nvPr/>
          </p:nvSpPr>
          <p:spPr>
            <a:xfrm>
              <a:off x="1361308" y="3193580"/>
              <a:ext cx="1828800" cy="369332"/>
            </a:xfrm>
            <a:prstGeom prst="rect">
              <a:avLst/>
            </a:prstGeom>
            <a:solidFill>
              <a:srgbClr val="FF00F0"/>
            </a:solidFill>
          </p:spPr>
          <p:txBody>
            <a:bodyPr wrap="square" rtlCol="0">
              <a:spAutoFit/>
            </a:bodyPr>
            <a:lstStyle/>
            <a:p>
              <a:pPr algn="ctr"/>
              <a:r>
                <a:rPr lang="en-US" sz="1800" b="1" dirty="0">
                  <a:solidFill>
                    <a:schemeClr val="bg2"/>
                  </a:solidFill>
                </a:rPr>
                <a:t>Dividends</a:t>
              </a:r>
              <a:endParaRPr lang="en-US" sz="1600" b="1" dirty="0">
                <a:solidFill>
                  <a:schemeClr val="bg2"/>
                </a:solidFill>
              </a:endParaRPr>
            </a:p>
          </p:txBody>
        </p:sp>
        <p:sp>
          <p:nvSpPr>
            <p:cNvPr id="10" name="TextBox 9">
              <a:extLst>
                <a:ext uri="{FF2B5EF4-FFF2-40B4-BE49-F238E27FC236}">
                  <a16:creationId xmlns:a16="http://schemas.microsoft.com/office/drawing/2014/main" id="{5B1A6F89-BC94-784C-9654-7B68CE7FD9C8}"/>
                </a:ext>
              </a:extLst>
            </p:cNvPr>
            <p:cNvSpPr txBox="1"/>
            <p:nvPr/>
          </p:nvSpPr>
          <p:spPr>
            <a:xfrm>
              <a:off x="3645350" y="3562912"/>
              <a:ext cx="1828800" cy="1169551"/>
            </a:xfrm>
            <a:prstGeom prst="rect">
              <a:avLst/>
            </a:prstGeom>
            <a:solidFill>
              <a:srgbClr val="F18C1E"/>
            </a:solidFill>
          </p:spPr>
          <p:txBody>
            <a:bodyPr wrap="square" rtlCol="0">
              <a:spAutoFit/>
            </a:bodyPr>
            <a:lstStyle/>
            <a:p>
              <a:pPr algn="ctr"/>
              <a:r>
                <a:rPr lang="en-US" dirty="0">
                  <a:solidFill>
                    <a:schemeClr val="bg2"/>
                  </a:solidFill>
                </a:rPr>
                <a:t>Dividend yield percentage is the dividend expressed as a percentage of price per share.</a:t>
              </a:r>
            </a:p>
          </p:txBody>
        </p:sp>
        <p:sp>
          <p:nvSpPr>
            <p:cNvPr id="11" name="TextBox 10">
              <a:extLst>
                <a:ext uri="{FF2B5EF4-FFF2-40B4-BE49-F238E27FC236}">
                  <a16:creationId xmlns:a16="http://schemas.microsoft.com/office/drawing/2014/main" id="{76914E4E-15B3-5445-8666-E8BE18D8DEE6}"/>
                </a:ext>
              </a:extLst>
            </p:cNvPr>
            <p:cNvSpPr txBox="1"/>
            <p:nvPr/>
          </p:nvSpPr>
          <p:spPr>
            <a:xfrm>
              <a:off x="3645350" y="3211185"/>
              <a:ext cx="1828800" cy="369332"/>
            </a:xfrm>
            <a:prstGeom prst="rect">
              <a:avLst/>
            </a:prstGeom>
            <a:solidFill>
              <a:srgbClr val="F18C1E"/>
            </a:solidFill>
          </p:spPr>
          <p:txBody>
            <a:bodyPr wrap="square" rtlCol="0">
              <a:spAutoFit/>
            </a:bodyPr>
            <a:lstStyle/>
            <a:p>
              <a:pPr algn="ctr"/>
              <a:r>
                <a:rPr lang="en-US" sz="1800" b="1" dirty="0">
                  <a:solidFill>
                    <a:schemeClr val="bg2"/>
                  </a:solidFill>
                </a:rPr>
                <a:t>YLD%</a:t>
              </a:r>
              <a:endParaRPr lang="en-US" sz="1600" b="1" dirty="0">
                <a:solidFill>
                  <a:schemeClr val="bg2"/>
                </a:solidFill>
              </a:endParaRPr>
            </a:p>
          </p:txBody>
        </p:sp>
        <p:sp>
          <p:nvSpPr>
            <p:cNvPr id="12" name="TextBox 11">
              <a:extLst>
                <a:ext uri="{FF2B5EF4-FFF2-40B4-BE49-F238E27FC236}">
                  <a16:creationId xmlns:a16="http://schemas.microsoft.com/office/drawing/2014/main" id="{0322412E-F2B8-204F-8578-97F84D4243E6}"/>
                </a:ext>
              </a:extLst>
            </p:cNvPr>
            <p:cNvSpPr txBox="1"/>
            <p:nvPr/>
          </p:nvSpPr>
          <p:spPr>
            <a:xfrm>
              <a:off x="5855368" y="3527702"/>
              <a:ext cx="1934908" cy="1169551"/>
            </a:xfrm>
            <a:prstGeom prst="rect">
              <a:avLst/>
            </a:prstGeom>
            <a:solidFill>
              <a:srgbClr val="097D1A"/>
            </a:solidFill>
          </p:spPr>
          <p:txBody>
            <a:bodyPr wrap="square" rtlCol="0">
              <a:spAutoFit/>
            </a:bodyPr>
            <a:lstStyle/>
            <a:p>
              <a:pPr algn="ctr"/>
              <a:r>
                <a:rPr lang="en-US" dirty="0">
                  <a:solidFill>
                    <a:schemeClr val="tx1"/>
                  </a:solidFill>
                </a:rPr>
                <a:t>Price/Earnings ratio is the closing price of the share compared to the annual earnings per share.</a:t>
              </a:r>
            </a:p>
          </p:txBody>
        </p:sp>
        <p:sp>
          <p:nvSpPr>
            <p:cNvPr id="13" name="TextBox 12">
              <a:extLst>
                <a:ext uri="{FF2B5EF4-FFF2-40B4-BE49-F238E27FC236}">
                  <a16:creationId xmlns:a16="http://schemas.microsoft.com/office/drawing/2014/main" id="{9F86DB15-E9DD-F448-A707-282AFBFA16AA}"/>
                </a:ext>
              </a:extLst>
            </p:cNvPr>
            <p:cNvSpPr txBox="1"/>
            <p:nvPr/>
          </p:nvSpPr>
          <p:spPr>
            <a:xfrm>
              <a:off x="5913350" y="3192017"/>
              <a:ext cx="1828800" cy="369332"/>
            </a:xfrm>
            <a:prstGeom prst="rect">
              <a:avLst/>
            </a:prstGeom>
            <a:solidFill>
              <a:srgbClr val="097D1A"/>
            </a:solidFill>
          </p:spPr>
          <p:txBody>
            <a:bodyPr wrap="square" rtlCol="0">
              <a:spAutoFit/>
            </a:bodyPr>
            <a:lstStyle/>
            <a:p>
              <a:pPr algn="ctr"/>
              <a:r>
                <a:rPr lang="en-US" sz="1800" b="1" dirty="0">
                  <a:solidFill>
                    <a:schemeClr val="tx1"/>
                  </a:solidFill>
                </a:rPr>
                <a:t>P/E Ratio</a:t>
              </a:r>
              <a:endParaRPr lang="en-US" sz="1600" b="1" dirty="0">
                <a:solidFill>
                  <a:schemeClr val="tx1"/>
                </a:solidFill>
              </a:endParaRPr>
            </a:p>
          </p:txBody>
        </p:sp>
      </p:grpSp>
      <p:graphicFrame>
        <p:nvGraphicFramePr>
          <p:cNvPr id="15" name="Table 14">
            <a:extLst>
              <a:ext uri="{FF2B5EF4-FFF2-40B4-BE49-F238E27FC236}">
                <a16:creationId xmlns:a16="http://schemas.microsoft.com/office/drawing/2014/main" id="{9AB3F50A-0B22-3348-A819-D7C962DE6F0B}"/>
              </a:ext>
            </a:extLst>
          </p:cNvPr>
          <p:cNvGraphicFramePr>
            <a:graphicFrameLocks noGrp="1"/>
          </p:cNvGraphicFramePr>
          <p:nvPr>
            <p:extLst>
              <p:ext uri="{D42A27DB-BD31-4B8C-83A1-F6EECF244321}">
                <p14:modId xmlns:p14="http://schemas.microsoft.com/office/powerpoint/2010/main" val="1556875822"/>
              </p:ext>
            </p:extLst>
          </p:nvPr>
        </p:nvGraphicFramePr>
        <p:xfrm>
          <a:off x="430750" y="1625206"/>
          <a:ext cx="8401552" cy="1249797"/>
        </p:xfrm>
        <a:graphic>
          <a:graphicData uri="http://schemas.openxmlformats.org/drawingml/2006/table">
            <a:tbl>
              <a:tblPr firstRow="1" bandRow="1">
                <a:tableStyleId>{3D3C9999-58C0-4ACE-8CF3-CA20190779A7}</a:tableStyleId>
              </a:tblPr>
              <a:tblGrid>
                <a:gridCol w="856829">
                  <a:extLst>
                    <a:ext uri="{9D8B030D-6E8A-4147-A177-3AD203B41FA5}">
                      <a16:colId xmlns:a16="http://schemas.microsoft.com/office/drawing/2014/main" val="1188126084"/>
                    </a:ext>
                  </a:extLst>
                </a:gridCol>
                <a:gridCol w="904620">
                  <a:extLst>
                    <a:ext uri="{9D8B030D-6E8A-4147-A177-3AD203B41FA5}">
                      <a16:colId xmlns:a16="http://schemas.microsoft.com/office/drawing/2014/main" val="460482184"/>
                    </a:ext>
                  </a:extLst>
                </a:gridCol>
                <a:gridCol w="601526">
                  <a:extLst>
                    <a:ext uri="{9D8B030D-6E8A-4147-A177-3AD203B41FA5}">
                      <a16:colId xmlns:a16="http://schemas.microsoft.com/office/drawing/2014/main" val="1850791710"/>
                    </a:ext>
                  </a:extLst>
                </a:gridCol>
                <a:gridCol w="601526">
                  <a:extLst>
                    <a:ext uri="{9D8B030D-6E8A-4147-A177-3AD203B41FA5}">
                      <a16:colId xmlns:a16="http://schemas.microsoft.com/office/drawing/2014/main" val="2192276203"/>
                    </a:ext>
                  </a:extLst>
                </a:gridCol>
                <a:gridCol w="615515">
                  <a:extLst>
                    <a:ext uri="{9D8B030D-6E8A-4147-A177-3AD203B41FA5}">
                      <a16:colId xmlns:a16="http://schemas.microsoft.com/office/drawing/2014/main" val="1055341181"/>
                    </a:ext>
                  </a:extLst>
                </a:gridCol>
                <a:gridCol w="895294">
                  <a:extLst>
                    <a:ext uri="{9D8B030D-6E8A-4147-A177-3AD203B41FA5}">
                      <a16:colId xmlns:a16="http://schemas.microsoft.com/office/drawing/2014/main" val="2821391387"/>
                    </a:ext>
                  </a:extLst>
                </a:gridCol>
                <a:gridCol w="596864">
                  <a:extLst>
                    <a:ext uri="{9D8B030D-6E8A-4147-A177-3AD203B41FA5}">
                      <a16:colId xmlns:a16="http://schemas.microsoft.com/office/drawing/2014/main" val="441134938"/>
                    </a:ext>
                  </a:extLst>
                </a:gridCol>
                <a:gridCol w="792708">
                  <a:extLst>
                    <a:ext uri="{9D8B030D-6E8A-4147-A177-3AD203B41FA5}">
                      <a16:colId xmlns:a16="http://schemas.microsoft.com/office/drawing/2014/main" val="2874871170"/>
                    </a:ext>
                  </a:extLst>
                </a:gridCol>
                <a:gridCol w="466300">
                  <a:extLst>
                    <a:ext uri="{9D8B030D-6E8A-4147-A177-3AD203B41FA5}">
                      <a16:colId xmlns:a16="http://schemas.microsoft.com/office/drawing/2014/main" val="1493172632"/>
                    </a:ext>
                  </a:extLst>
                </a:gridCol>
                <a:gridCol w="466300">
                  <a:extLst>
                    <a:ext uri="{9D8B030D-6E8A-4147-A177-3AD203B41FA5}">
                      <a16:colId xmlns:a16="http://schemas.microsoft.com/office/drawing/2014/main" val="2321495762"/>
                    </a:ext>
                  </a:extLst>
                </a:gridCol>
                <a:gridCol w="923274">
                  <a:extLst>
                    <a:ext uri="{9D8B030D-6E8A-4147-A177-3AD203B41FA5}">
                      <a16:colId xmlns:a16="http://schemas.microsoft.com/office/drawing/2014/main" val="3856761420"/>
                    </a:ext>
                  </a:extLst>
                </a:gridCol>
                <a:gridCol w="680796">
                  <a:extLst>
                    <a:ext uri="{9D8B030D-6E8A-4147-A177-3AD203B41FA5}">
                      <a16:colId xmlns:a16="http://schemas.microsoft.com/office/drawing/2014/main" val="2350796140"/>
                    </a:ext>
                  </a:extLst>
                </a:gridCol>
              </a:tblGrid>
              <a:tr h="761908">
                <a:tc>
                  <a:txBody>
                    <a:bodyPr/>
                    <a:lstStyle/>
                    <a:p>
                      <a:pPr marL="7938" indent="0" algn="ctr">
                        <a:tabLst/>
                      </a:pPr>
                      <a:r>
                        <a:rPr lang="en-US" sz="1600" b="1" dirty="0"/>
                        <a:t>Stock</a:t>
                      </a:r>
                    </a:p>
                  </a:txBody>
                  <a:tcPr>
                    <a:solidFill>
                      <a:srgbClr val="FF0000"/>
                    </a:solidFill>
                  </a:tcPr>
                </a:tc>
                <a:tc>
                  <a:txBody>
                    <a:bodyPr/>
                    <a:lstStyle/>
                    <a:p>
                      <a:pPr algn="ctr"/>
                      <a:r>
                        <a:rPr lang="en-US" sz="1600" b="1" dirty="0"/>
                        <a:t>YTD%</a:t>
                      </a:r>
                    </a:p>
                  </a:txBody>
                  <a:tcPr>
                    <a:solidFill>
                      <a:srgbClr val="E6FF00"/>
                    </a:solidFill>
                  </a:tcPr>
                </a:tc>
                <a:tc gridSpan="2">
                  <a:txBody>
                    <a:bodyPr/>
                    <a:lstStyle/>
                    <a:p>
                      <a:pPr algn="ctr"/>
                      <a:r>
                        <a:rPr lang="en-US" sz="1600" b="1" dirty="0"/>
                        <a:t>52-Week High Low</a:t>
                      </a:r>
                    </a:p>
                  </a:txBody>
                  <a:tcPr>
                    <a:solidFill>
                      <a:srgbClr val="4C71EE"/>
                    </a:solidFill>
                  </a:tcPr>
                </a:tc>
                <a:tc hMerge="1">
                  <a:txBody>
                    <a:bodyPr/>
                    <a:lstStyle/>
                    <a:p>
                      <a:endParaRPr lang="en-US"/>
                    </a:p>
                  </a:txBody>
                  <a:tcPr/>
                </a:tc>
                <a:tc>
                  <a:txBody>
                    <a:bodyPr/>
                    <a:lstStyle/>
                    <a:p>
                      <a:pPr algn="ctr"/>
                      <a:r>
                        <a:rPr lang="en-US" sz="1600" b="1" dirty="0"/>
                        <a:t>DIV</a:t>
                      </a:r>
                    </a:p>
                  </a:txBody>
                  <a:tcPr>
                    <a:solidFill>
                      <a:srgbClr val="FF00F0"/>
                    </a:solidFill>
                  </a:tcPr>
                </a:tc>
                <a:tc>
                  <a:txBody>
                    <a:bodyPr/>
                    <a:lstStyle/>
                    <a:p>
                      <a:pPr algn="ctr"/>
                      <a:r>
                        <a:rPr lang="en-US" sz="1600" b="1" dirty="0"/>
                        <a:t>YLD%</a:t>
                      </a:r>
                    </a:p>
                  </a:txBody>
                  <a:tcPr>
                    <a:solidFill>
                      <a:srgbClr val="F18C1E"/>
                    </a:solidFill>
                  </a:tcPr>
                </a:tc>
                <a:tc>
                  <a:txBody>
                    <a:bodyPr/>
                    <a:lstStyle/>
                    <a:p>
                      <a:pPr algn="ctr"/>
                      <a:r>
                        <a:rPr lang="en-US" sz="1600" b="1" dirty="0"/>
                        <a:t>P/E</a:t>
                      </a:r>
                    </a:p>
                  </a:txBody>
                  <a:tcPr>
                    <a:solidFill>
                      <a:srgbClr val="097D1A"/>
                    </a:solidFill>
                  </a:tcPr>
                </a:tc>
                <a:tc>
                  <a:txBody>
                    <a:bodyPr/>
                    <a:lstStyle/>
                    <a:p>
                      <a:pPr algn="ctr"/>
                      <a:r>
                        <a:rPr lang="en-US" sz="1600" b="1" dirty="0"/>
                        <a:t>VOL 100’s</a:t>
                      </a:r>
                    </a:p>
                  </a:txBody>
                  <a:tcPr>
                    <a:solidFill>
                      <a:srgbClr val="00F8FF"/>
                    </a:solidFill>
                  </a:tcPr>
                </a:tc>
                <a:tc gridSpan="2">
                  <a:txBody>
                    <a:bodyPr/>
                    <a:lstStyle/>
                    <a:p>
                      <a:pPr algn="ctr"/>
                      <a:r>
                        <a:rPr lang="en-US" sz="1600" b="1" dirty="0"/>
                        <a:t>High Low</a:t>
                      </a:r>
                    </a:p>
                  </a:txBody>
                  <a:tcPr>
                    <a:solidFill>
                      <a:srgbClr val="713CAA"/>
                    </a:solidFill>
                  </a:tcPr>
                </a:tc>
                <a:tc hMerge="1">
                  <a:txBody>
                    <a:bodyPr/>
                    <a:lstStyle/>
                    <a:p>
                      <a:endParaRPr lang="en-US"/>
                    </a:p>
                  </a:txBody>
                  <a:tcPr/>
                </a:tc>
                <a:tc>
                  <a:txBody>
                    <a:bodyPr/>
                    <a:lstStyle/>
                    <a:p>
                      <a:pPr algn="ctr"/>
                      <a:r>
                        <a:rPr lang="en-US" sz="1600" b="1" dirty="0"/>
                        <a:t>Close</a:t>
                      </a:r>
                    </a:p>
                  </a:txBody>
                  <a:tcPr>
                    <a:solidFill>
                      <a:srgbClr val="00FF0D"/>
                    </a:solidFill>
                  </a:tcPr>
                </a:tc>
                <a:tc>
                  <a:txBody>
                    <a:bodyPr/>
                    <a:lstStyle/>
                    <a:p>
                      <a:pPr algn="ctr"/>
                      <a:r>
                        <a:rPr lang="en-US" sz="1600" b="1" dirty="0"/>
                        <a:t>Net </a:t>
                      </a:r>
                      <a:r>
                        <a:rPr lang="en-US" sz="1600" b="1" dirty="0" err="1"/>
                        <a:t>Chg</a:t>
                      </a:r>
                      <a:endParaRPr lang="en-US" sz="1600" b="1" dirty="0"/>
                    </a:p>
                  </a:txBody>
                  <a:tcPr>
                    <a:solidFill>
                      <a:srgbClr val="7F3A00"/>
                    </a:solidFill>
                  </a:tcPr>
                </a:tc>
                <a:extLst>
                  <a:ext uri="{0D108BD9-81ED-4DB2-BD59-A6C34878D82A}">
                    <a16:rowId xmlns:a16="http://schemas.microsoft.com/office/drawing/2014/main" val="3598340068"/>
                  </a:ext>
                </a:extLst>
              </a:tr>
              <a:tr h="487889">
                <a:tc>
                  <a:txBody>
                    <a:bodyPr/>
                    <a:lstStyle/>
                    <a:p>
                      <a:pPr algn="ctr"/>
                      <a:r>
                        <a:rPr lang="en-US" dirty="0"/>
                        <a:t>AAR</a:t>
                      </a:r>
                    </a:p>
                  </a:txBody>
                  <a:tcPr/>
                </a:tc>
                <a:tc>
                  <a:txBody>
                    <a:bodyPr/>
                    <a:lstStyle/>
                    <a:p>
                      <a:pPr algn="ctr"/>
                      <a:r>
                        <a:rPr lang="en-US" dirty="0"/>
                        <a:t>-16.3</a:t>
                      </a:r>
                    </a:p>
                  </a:txBody>
                  <a:tcPr/>
                </a:tc>
                <a:tc>
                  <a:txBody>
                    <a:bodyPr/>
                    <a:lstStyle/>
                    <a:p>
                      <a:pPr algn="ctr"/>
                      <a:r>
                        <a:rPr lang="en-US" dirty="0"/>
                        <a:t>43</a:t>
                      </a:r>
                    </a:p>
                  </a:txBody>
                  <a:tcPr/>
                </a:tc>
                <a:tc>
                  <a:txBody>
                    <a:bodyPr/>
                    <a:lstStyle/>
                    <a:p>
                      <a:pPr algn="ctr"/>
                      <a:r>
                        <a:rPr lang="en-US" dirty="0"/>
                        <a:t>36</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22</a:t>
                      </a:r>
                    </a:p>
                  </a:txBody>
                  <a:tcPr/>
                </a:tc>
                <a:tc>
                  <a:txBody>
                    <a:bodyPr/>
                    <a:lstStyle/>
                    <a:p>
                      <a:pPr algn="ctr"/>
                      <a:r>
                        <a:rPr lang="en-US" dirty="0"/>
                        <a:t>1479</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42</a:t>
                      </a:r>
                    </a:p>
                  </a:txBody>
                  <a:tcPr/>
                </a:tc>
                <a:tc>
                  <a:txBody>
                    <a:bodyPr/>
                    <a:lstStyle/>
                    <a:p>
                      <a:pPr algn="ctr"/>
                      <a:r>
                        <a:rPr lang="en-US" dirty="0"/>
                        <a:t>.027</a:t>
                      </a:r>
                    </a:p>
                  </a:txBody>
                  <a:tcPr/>
                </a:tc>
                <a:extLst>
                  <a:ext uri="{0D108BD9-81ED-4DB2-BD59-A6C34878D82A}">
                    <a16:rowId xmlns:a16="http://schemas.microsoft.com/office/drawing/2014/main" val="241937912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235194" y="4018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Reading a Stock Quote</a:t>
            </a:r>
            <a:endParaRPr sz="3000" b="1" i="0" u="none" strike="noStrike" cap="none">
              <a:solidFill>
                <a:schemeClr val="dk2"/>
              </a:solidFill>
              <a:latin typeface="Nunito"/>
              <a:ea typeface="Nunito"/>
              <a:cs typeface="Nunito"/>
              <a:sym typeface="Nunito"/>
            </a:endParaRPr>
          </a:p>
        </p:txBody>
      </p:sp>
      <p:sp>
        <p:nvSpPr>
          <p:cNvPr id="342" name="Shape 342"/>
          <p:cNvSpPr/>
          <p:nvPr/>
        </p:nvSpPr>
        <p:spPr>
          <a:xfrm>
            <a:off x="5813781"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Shape 343"/>
          <p:cNvSpPr/>
          <p:nvPr/>
        </p:nvSpPr>
        <p:spPr>
          <a:xfrm>
            <a:off x="6635406"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Shape 344"/>
          <p:cNvSpPr/>
          <p:nvPr/>
        </p:nvSpPr>
        <p:spPr>
          <a:xfrm>
            <a:off x="7523956"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Shape 345"/>
          <p:cNvSpPr/>
          <p:nvPr/>
        </p:nvSpPr>
        <p:spPr>
          <a:xfrm>
            <a:off x="8240431"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5A2BD72D-8863-0041-88FD-C4A967104206}"/>
              </a:ext>
            </a:extLst>
          </p:cNvPr>
          <p:cNvGrpSpPr/>
          <p:nvPr/>
        </p:nvGrpSpPr>
        <p:grpSpPr>
          <a:xfrm>
            <a:off x="571444" y="3105837"/>
            <a:ext cx="7848100" cy="1688999"/>
            <a:chOff x="571444" y="3105837"/>
            <a:chExt cx="7848100" cy="1688999"/>
          </a:xfrm>
        </p:grpSpPr>
        <p:pic>
          <p:nvPicPr>
            <p:cNvPr id="341" name="Shape 341"/>
            <p:cNvPicPr preferRelativeResize="0"/>
            <p:nvPr/>
          </p:nvPicPr>
          <p:blipFill rotWithShape="1">
            <a:blip r:embed="rId3">
              <a:alphaModFix/>
            </a:blip>
            <a:srcRect/>
            <a:stretch/>
          </p:blipFill>
          <p:spPr>
            <a:xfrm>
              <a:off x="571444" y="3105837"/>
              <a:ext cx="7848100" cy="1688999"/>
            </a:xfrm>
            <a:prstGeom prst="rect">
              <a:avLst/>
            </a:prstGeom>
            <a:noFill/>
            <a:ln>
              <a:noFill/>
            </a:ln>
          </p:spPr>
        </p:pic>
        <p:sp>
          <p:nvSpPr>
            <p:cNvPr id="9" name="TextBox 8">
              <a:extLst>
                <a:ext uri="{FF2B5EF4-FFF2-40B4-BE49-F238E27FC236}">
                  <a16:creationId xmlns:a16="http://schemas.microsoft.com/office/drawing/2014/main" id="{68B57D60-7163-2B4B-B743-22AC367E7890}"/>
                </a:ext>
              </a:extLst>
            </p:cNvPr>
            <p:cNvSpPr txBox="1"/>
            <p:nvPr/>
          </p:nvSpPr>
          <p:spPr>
            <a:xfrm>
              <a:off x="571444" y="3603232"/>
              <a:ext cx="1971230" cy="1169551"/>
            </a:xfrm>
            <a:prstGeom prst="rect">
              <a:avLst/>
            </a:prstGeom>
            <a:solidFill>
              <a:srgbClr val="00F8FF"/>
            </a:solidFill>
          </p:spPr>
          <p:txBody>
            <a:bodyPr wrap="square" rtlCol="0">
              <a:spAutoFit/>
            </a:bodyPr>
            <a:lstStyle/>
            <a:p>
              <a:pPr algn="ctr"/>
              <a:r>
                <a:rPr lang="en-US" dirty="0">
                  <a:solidFill>
                    <a:schemeClr val="bg2"/>
                  </a:solidFill>
                </a:rPr>
                <a:t>The number of transactions to the share that day, represented in hundreds.</a:t>
              </a:r>
            </a:p>
          </p:txBody>
        </p:sp>
        <p:sp>
          <p:nvSpPr>
            <p:cNvPr id="10" name="TextBox 9">
              <a:extLst>
                <a:ext uri="{FF2B5EF4-FFF2-40B4-BE49-F238E27FC236}">
                  <a16:creationId xmlns:a16="http://schemas.microsoft.com/office/drawing/2014/main" id="{864E5535-56E0-F449-B1DC-BF33E404821E}"/>
                </a:ext>
              </a:extLst>
            </p:cNvPr>
            <p:cNvSpPr txBox="1"/>
            <p:nvPr/>
          </p:nvSpPr>
          <p:spPr>
            <a:xfrm>
              <a:off x="657119" y="3251505"/>
              <a:ext cx="1828800" cy="369332"/>
            </a:xfrm>
            <a:prstGeom prst="rect">
              <a:avLst/>
            </a:prstGeom>
            <a:solidFill>
              <a:srgbClr val="00F8FF"/>
            </a:solidFill>
          </p:spPr>
          <p:txBody>
            <a:bodyPr wrap="square" rtlCol="0">
              <a:spAutoFit/>
            </a:bodyPr>
            <a:lstStyle/>
            <a:p>
              <a:pPr algn="ctr"/>
              <a:r>
                <a:rPr lang="en-US" sz="1800" b="1" dirty="0">
                  <a:solidFill>
                    <a:schemeClr val="bg2"/>
                  </a:solidFill>
                </a:rPr>
                <a:t>Vol 100’s</a:t>
              </a:r>
              <a:endParaRPr lang="en-US" sz="1600" b="1" dirty="0">
                <a:solidFill>
                  <a:schemeClr val="bg2"/>
                </a:solidFill>
              </a:endParaRPr>
            </a:p>
          </p:txBody>
        </p:sp>
        <p:sp>
          <p:nvSpPr>
            <p:cNvPr id="11" name="TextBox 10">
              <a:extLst>
                <a:ext uri="{FF2B5EF4-FFF2-40B4-BE49-F238E27FC236}">
                  <a16:creationId xmlns:a16="http://schemas.microsoft.com/office/drawing/2014/main" id="{F3D16EC6-C7A5-5B40-8F72-D0AB6EA15FFF}"/>
                </a:ext>
              </a:extLst>
            </p:cNvPr>
            <p:cNvSpPr txBox="1"/>
            <p:nvPr/>
          </p:nvSpPr>
          <p:spPr>
            <a:xfrm>
              <a:off x="2677448" y="3776557"/>
              <a:ext cx="1828800" cy="738664"/>
            </a:xfrm>
            <a:prstGeom prst="rect">
              <a:avLst/>
            </a:prstGeom>
            <a:solidFill>
              <a:srgbClr val="713CAA"/>
            </a:solidFill>
          </p:spPr>
          <p:txBody>
            <a:bodyPr wrap="square" rtlCol="0">
              <a:spAutoFit/>
            </a:bodyPr>
            <a:lstStyle/>
            <a:p>
              <a:pPr algn="ctr"/>
              <a:r>
                <a:rPr lang="en-US" dirty="0">
                  <a:solidFill>
                    <a:schemeClr val="tx1"/>
                  </a:solidFill>
                </a:rPr>
                <a:t>The high and low selling prices of the stock for the day.</a:t>
              </a:r>
            </a:p>
          </p:txBody>
        </p:sp>
        <p:sp>
          <p:nvSpPr>
            <p:cNvPr id="12" name="TextBox 11">
              <a:extLst>
                <a:ext uri="{FF2B5EF4-FFF2-40B4-BE49-F238E27FC236}">
                  <a16:creationId xmlns:a16="http://schemas.microsoft.com/office/drawing/2014/main" id="{3C5745E9-2BA5-3A4C-8C26-AE8B2C15316B}"/>
                </a:ext>
              </a:extLst>
            </p:cNvPr>
            <p:cNvSpPr txBox="1"/>
            <p:nvPr/>
          </p:nvSpPr>
          <p:spPr>
            <a:xfrm>
              <a:off x="2677448" y="3280451"/>
              <a:ext cx="1828800" cy="369332"/>
            </a:xfrm>
            <a:prstGeom prst="rect">
              <a:avLst/>
            </a:prstGeom>
            <a:solidFill>
              <a:srgbClr val="713CAA"/>
            </a:solidFill>
          </p:spPr>
          <p:txBody>
            <a:bodyPr wrap="square" rtlCol="0">
              <a:spAutoFit/>
            </a:bodyPr>
            <a:lstStyle/>
            <a:p>
              <a:pPr algn="ctr"/>
              <a:r>
                <a:rPr lang="en-US" sz="1800" b="1" dirty="0">
                  <a:solidFill>
                    <a:schemeClr val="tx1"/>
                  </a:solidFill>
                </a:rPr>
                <a:t>High Low</a:t>
              </a:r>
              <a:endParaRPr lang="en-US" sz="1600" b="1" dirty="0">
                <a:solidFill>
                  <a:schemeClr val="tx1"/>
                </a:solidFill>
              </a:endParaRPr>
            </a:p>
          </p:txBody>
        </p:sp>
        <p:sp>
          <p:nvSpPr>
            <p:cNvPr id="13" name="TextBox 12">
              <a:extLst>
                <a:ext uri="{FF2B5EF4-FFF2-40B4-BE49-F238E27FC236}">
                  <a16:creationId xmlns:a16="http://schemas.microsoft.com/office/drawing/2014/main" id="{8BC3819C-B737-EC49-AA53-0B848249F95E}"/>
                </a:ext>
              </a:extLst>
            </p:cNvPr>
            <p:cNvSpPr txBox="1"/>
            <p:nvPr/>
          </p:nvSpPr>
          <p:spPr>
            <a:xfrm>
              <a:off x="4670550" y="3632178"/>
              <a:ext cx="1828800" cy="923330"/>
            </a:xfrm>
            <a:prstGeom prst="rect">
              <a:avLst/>
            </a:prstGeom>
            <a:solidFill>
              <a:srgbClr val="00FF0D"/>
            </a:solidFill>
          </p:spPr>
          <p:txBody>
            <a:bodyPr wrap="square" rtlCol="0">
              <a:spAutoFit/>
            </a:bodyPr>
            <a:lstStyle/>
            <a:p>
              <a:endParaRPr lang="en-US" sz="1200" dirty="0">
                <a:solidFill>
                  <a:schemeClr val="tx1"/>
                </a:solidFill>
              </a:endParaRPr>
            </a:p>
            <a:p>
              <a:pPr algn="ctr"/>
              <a:r>
                <a:rPr lang="en-US" dirty="0">
                  <a:solidFill>
                    <a:schemeClr val="bg2"/>
                  </a:solidFill>
                </a:rPr>
                <a:t>The price of the last sold share of the day.</a:t>
              </a:r>
            </a:p>
          </p:txBody>
        </p:sp>
        <p:sp>
          <p:nvSpPr>
            <p:cNvPr id="14" name="TextBox 13">
              <a:extLst>
                <a:ext uri="{FF2B5EF4-FFF2-40B4-BE49-F238E27FC236}">
                  <a16:creationId xmlns:a16="http://schemas.microsoft.com/office/drawing/2014/main" id="{656FAB88-A790-0044-9D7E-83AC8CADEF4D}"/>
                </a:ext>
              </a:extLst>
            </p:cNvPr>
            <p:cNvSpPr txBox="1"/>
            <p:nvPr/>
          </p:nvSpPr>
          <p:spPr>
            <a:xfrm>
              <a:off x="4670550" y="3280451"/>
              <a:ext cx="1828800" cy="369332"/>
            </a:xfrm>
            <a:prstGeom prst="rect">
              <a:avLst/>
            </a:prstGeom>
            <a:solidFill>
              <a:srgbClr val="00FF0D"/>
            </a:solidFill>
          </p:spPr>
          <p:txBody>
            <a:bodyPr wrap="square" rtlCol="0">
              <a:spAutoFit/>
            </a:bodyPr>
            <a:lstStyle/>
            <a:p>
              <a:pPr algn="ctr"/>
              <a:r>
                <a:rPr lang="en-US" sz="1800" b="1" dirty="0">
                  <a:solidFill>
                    <a:schemeClr val="bg2"/>
                  </a:solidFill>
                </a:rPr>
                <a:t>Close</a:t>
              </a:r>
              <a:endParaRPr lang="en-US" sz="1600" b="1" dirty="0">
                <a:solidFill>
                  <a:schemeClr val="bg2"/>
                </a:solidFill>
              </a:endParaRPr>
            </a:p>
          </p:txBody>
        </p:sp>
        <p:sp>
          <p:nvSpPr>
            <p:cNvPr id="15" name="TextBox 14">
              <a:extLst>
                <a:ext uri="{FF2B5EF4-FFF2-40B4-BE49-F238E27FC236}">
                  <a16:creationId xmlns:a16="http://schemas.microsoft.com/office/drawing/2014/main" id="{E0973387-3952-304B-9BF0-8CFDBA8266C9}"/>
                </a:ext>
              </a:extLst>
            </p:cNvPr>
            <p:cNvSpPr txBox="1"/>
            <p:nvPr/>
          </p:nvSpPr>
          <p:spPr>
            <a:xfrm>
              <a:off x="6590744" y="3612404"/>
              <a:ext cx="1828800" cy="1169551"/>
            </a:xfrm>
            <a:prstGeom prst="rect">
              <a:avLst/>
            </a:prstGeom>
            <a:solidFill>
              <a:srgbClr val="7F3A00"/>
            </a:solidFill>
          </p:spPr>
          <p:txBody>
            <a:bodyPr wrap="square" rtlCol="0">
              <a:spAutoFit/>
            </a:bodyPr>
            <a:lstStyle/>
            <a:p>
              <a:pPr algn="ctr"/>
              <a:r>
                <a:rPr lang="en-US" dirty="0">
                  <a:solidFill>
                    <a:schemeClr val="tx1"/>
                  </a:solidFill>
                </a:rPr>
                <a:t>The difference between the closing price of the share from prior day and the current day.</a:t>
              </a:r>
            </a:p>
          </p:txBody>
        </p:sp>
        <p:sp>
          <p:nvSpPr>
            <p:cNvPr id="16" name="TextBox 15">
              <a:extLst>
                <a:ext uri="{FF2B5EF4-FFF2-40B4-BE49-F238E27FC236}">
                  <a16:creationId xmlns:a16="http://schemas.microsoft.com/office/drawing/2014/main" id="{7673DAE0-9464-AE41-BE0A-8FCD0FD0E8FE}"/>
                </a:ext>
              </a:extLst>
            </p:cNvPr>
            <p:cNvSpPr txBox="1"/>
            <p:nvPr/>
          </p:nvSpPr>
          <p:spPr>
            <a:xfrm>
              <a:off x="6662933" y="3244635"/>
              <a:ext cx="1630835" cy="369332"/>
            </a:xfrm>
            <a:prstGeom prst="rect">
              <a:avLst/>
            </a:prstGeom>
            <a:solidFill>
              <a:srgbClr val="7F3A00"/>
            </a:solidFill>
          </p:spPr>
          <p:txBody>
            <a:bodyPr wrap="square" rtlCol="0">
              <a:spAutoFit/>
            </a:bodyPr>
            <a:lstStyle/>
            <a:p>
              <a:pPr algn="ctr"/>
              <a:r>
                <a:rPr lang="en-US" sz="1800" b="1" dirty="0">
                  <a:solidFill>
                    <a:schemeClr val="tx1"/>
                  </a:solidFill>
                </a:rPr>
                <a:t>Net </a:t>
              </a:r>
              <a:r>
                <a:rPr lang="en-US" sz="1800" b="1" dirty="0" err="1">
                  <a:solidFill>
                    <a:schemeClr val="tx1"/>
                  </a:solidFill>
                </a:rPr>
                <a:t>Chg</a:t>
              </a:r>
              <a:endParaRPr lang="en-US" sz="1600" b="1" dirty="0">
                <a:solidFill>
                  <a:schemeClr val="tx1"/>
                </a:solidFill>
              </a:endParaRPr>
            </a:p>
          </p:txBody>
        </p:sp>
      </p:grpSp>
      <p:graphicFrame>
        <p:nvGraphicFramePr>
          <p:cNvPr id="19" name="Table 18">
            <a:extLst>
              <a:ext uri="{FF2B5EF4-FFF2-40B4-BE49-F238E27FC236}">
                <a16:creationId xmlns:a16="http://schemas.microsoft.com/office/drawing/2014/main" id="{63EFEA0F-8CBB-F840-9C2A-FE9AB3E3CD82}"/>
              </a:ext>
            </a:extLst>
          </p:cNvPr>
          <p:cNvGraphicFramePr>
            <a:graphicFrameLocks noGrp="1"/>
          </p:cNvGraphicFramePr>
          <p:nvPr>
            <p:extLst>
              <p:ext uri="{D42A27DB-BD31-4B8C-83A1-F6EECF244321}">
                <p14:modId xmlns:p14="http://schemas.microsoft.com/office/powerpoint/2010/main" val="170330908"/>
              </p:ext>
            </p:extLst>
          </p:nvPr>
        </p:nvGraphicFramePr>
        <p:xfrm>
          <a:off x="430750" y="1625206"/>
          <a:ext cx="8401552" cy="1249797"/>
        </p:xfrm>
        <a:graphic>
          <a:graphicData uri="http://schemas.openxmlformats.org/drawingml/2006/table">
            <a:tbl>
              <a:tblPr firstRow="1" bandRow="1">
                <a:tableStyleId>{3D3C9999-58C0-4ACE-8CF3-CA20190779A7}</a:tableStyleId>
              </a:tblPr>
              <a:tblGrid>
                <a:gridCol w="856829">
                  <a:extLst>
                    <a:ext uri="{9D8B030D-6E8A-4147-A177-3AD203B41FA5}">
                      <a16:colId xmlns:a16="http://schemas.microsoft.com/office/drawing/2014/main" val="1188126084"/>
                    </a:ext>
                  </a:extLst>
                </a:gridCol>
                <a:gridCol w="904620">
                  <a:extLst>
                    <a:ext uri="{9D8B030D-6E8A-4147-A177-3AD203B41FA5}">
                      <a16:colId xmlns:a16="http://schemas.microsoft.com/office/drawing/2014/main" val="460482184"/>
                    </a:ext>
                  </a:extLst>
                </a:gridCol>
                <a:gridCol w="601526">
                  <a:extLst>
                    <a:ext uri="{9D8B030D-6E8A-4147-A177-3AD203B41FA5}">
                      <a16:colId xmlns:a16="http://schemas.microsoft.com/office/drawing/2014/main" val="1850791710"/>
                    </a:ext>
                  </a:extLst>
                </a:gridCol>
                <a:gridCol w="601526">
                  <a:extLst>
                    <a:ext uri="{9D8B030D-6E8A-4147-A177-3AD203B41FA5}">
                      <a16:colId xmlns:a16="http://schemas.microsoft.com/office/drawing/2014/main" val="2192276203"/>
                    </a:ext>
                  </a:extLst>
                </a:gridCol>
                <a:gridCol w="615515">
                  <a:extLst>
                    <a:ext uri="{9D8B030D-6E8A-4147-A177-3AD203B41FA5}">
                      <a16:colId xmlns:a16="http://schemas.microsoft.com/office/drawing/2014/main" val="1055341181"/>
                    </a:ext>
                  </a:extLst>
                </a:gridCol>
                <a:gridCol w="895294">
                  <a:extLst>
                    <a:ext uri="{9D8B030D-6E8A-4147-A177-3AD203B41FA5}">
                      <a16:colId xmlns:a16="http://schemas.microsoft.com/office/drawing/2014/main" val="2821391387"/>
                    </a:ext>
                  </a:extLst>
                </a:gridCol>
                <a:gridCol w="596864">
                  <a:extLst>
                    <a:ext uri="{9D8B030D-6E8A-4147-A177-3AD203B41FA5}">
                      <a16:colId xmlns:a16="http://schemas.microsoft.com/office/drawing/2014/main" val="441134938"/>
                    </a:ext>
                  </a:extLst>
                </a:gridCol>
                <a:gridCol w="792708">
                  <a:extLst>
                    <a:ext uri="{9D8B030D-6E8A-4147-A177-3AD203B41FA5}">
                      <a16:colId xmlns:a16="http://schemas.microsoft.com/office/drawing/2014/main" val="2874871170"/>
                    </a:ext>
                  </a:extLst>
                </a:gridCol>
                <a:gridCol w="466300">
                  <a:extLst>
                    <a:ext uri="{9D8B030D-6E8A-4147-A177-3AD203B41FA5}">
                      <a16:colId xmlns:a16="http://schemas.microsoft.com/office/drawing/2014/main" val="1493172632"/>
                    </a:ext>
                  </a:extLst>
                </a:gridCol>
                <a:gridCol w="466300">
                  <a:extLst>
                    <a:ext uri="{9D8B030D-6E8A-4147-A177-3AD203B41FA5}">
                      <a16:colId xmlns:a16="http://schemas.microsoft.com/office/drawing/2014/main" val="2321495762"/>
                    </a:ext>
                  </a:extLst>
                </a:gridCol>
                <a:gridCol w="923274">
                  <a:extLst>
                    <a:ext uri="{9D8B030D-6E8A-4147-A177-3AD203B41FA5}">
                      <a16:colId xmlns:a16="http://schemas.microsoft.com/office/drawing/2014/main" val="3856761420"/>
                    </a:ext>
                  </a:extLst>
                </a:gridCol>
                <a:gridCol w="680796">
                  <a:extLst>
                    <a:ext uri="{9D8B030D-6E8A-4147-A177-3AD203B41FA5}">
                      <a16:colId xmlns:a16="http://schemas.microsoft.com/office/drawing/2014/main" val="2350796140"/>
                    </a:ext>
                  </a:extLst>
                </a:gridCol>
              </a:tblGrid>
              <a:tr h="761908">
                <a:tc>
                  <a:txBody>
                    <a:bodyPr/>
                    <a:lstStyle/>
                    <a:p>
                      <a:pPr marL="7938" indent="0" algn="ctr">
                        <a:tabLst/>
                      </a:pPr>
                      <a:r>
                        <a:rPr lang="en-US" sz="1600" b="1" dirty="0"/>
                        <a:t>Stock</a:t>
                      </a:r>
                    </a:p>
                  </a:txBody>
                  <a:tcPr>
                    <a:solidFill>
                      <a:srgbClr val="FF0000"/>
                    </a:solidFill>
                  </a:tcPr>
                </a:tc>
                <a:tc>
                  <a:txBody>
                    <a:bodyPr/>
                    <a:lstStyle/>
                    <a:p>
                      <a:pPr algn="ctr"/>
                      <a:r>
                        <a:rPr lang="en-US" sz="1600" b="1" dirty="0"/>
                        <a:t>YTD%</a:t>
                      </a:r>
                    </a:p>
                  </a:txBody>
                  <a:tcPr>
                    <a:solidFill>
                      <a:srgbClr val="E6FF00"/>
                    </a:solidFill>
                  </a:tcPr>
                </a:tc>
                <a:tc gridSpan="2">
                  <a:txBody>
                    <a:bodyPr/>
                    <a:lstStyle/>
                    <a:p>
                      <a:pPr algn="ctr"/>
                      <a:r>
                        <a:rPr lang="en-US" sz="1600" b="1" dirty="0"/>
                        <a:t>52-Week High Low</a:t>
                      </a:r>
                    </a:p>
                  </a:txBody>
                  <a:tcPr>
                    <a:solidFill>
                      <a:srgbClr val="4C71EE"/>
                    </a:solidFill>
                  </a:tcPr>
                </a:tc>
                <a:tc hMerge="1">
                  <a:txBody>
                    <a:bodyPr/>
                    <a:lstStyle/>
                    <a:p>
                      <a:endParaRPr lang="en-US"/>
                    </a:p>
                  </a:txBody>
                  <a:tcPr/>
                </a:tc>
                <a:tc>
                  <a:txBody>
                    <a:bodyPr/>
                    <a:lstStyle/>
                    <a:p>
                      <a:pPr algn="ctr"/>
                      <a:r>
                        <a:rPr lang="en-US" sz="1600" b="1" dirty="0"/>
                        <a:t>DIV</a:t>
                      </a:r>
                    </a:p>
                  </a:txBody>
                  <a:tcPr>
                    <a:solidFill>
                      <a:srgbClr val="FF00F0"/>
                    </a:solidFill>
                  </a:tcPr>
                </a:tc>
                <a:tc>
                  <a:txBody>
                    <a:bodyPr/>
                    <a:lstStyle/>
                    <a:p>
                      <a:pPr algn="ctr"/>
                      <a:r>
                        <a:rPr lang="en-US" sz="1600" b="1" dirty="0"/>
                        <a:t>YLD%</a:t>
                      </a:r>
                    </a:p>
                  </a:txBody>
                  <a:tcPr>
                    <a:solidFill>
                      <a:srgbClr val="F18C1E"/>
                    </a:solidFill>
                  </a:tcPr>
                </a:tc>
                <a:tc>
                  <a:txBody>
                    <a:bodyPr/>
                    <a:lstStyle/>
                    <a:p>
                      <a:pPr algn="ctr"/>
                      <a:r>
                        <a:rPr lang="en-US" sz="1600" b="1" dirty="0"/>
                        <a:t>P/E</a:t>
                      </a:r>
                    </a:p>
                  </a:txBody>
                  <a:tcPr>
                    <a:solidFill>
                      <a:srgbClr val="097D1A"/>
                    </a:solidFill>
                  </a:tcPr>
                </a:tc>
                <a:tc>
                  <a:txBody>
                    <a:bodyPr/>
                    <a:lstStyle/>
                    <a:p>
                      <a:pPr algn="ctr"/>
                      <a:r>
                        <a:rPr lang="en-US" sz="1600" b="1" dirty="0"/>
                        <a:t>VOL 100’s</a:t>
                      </a:r>
                    </a:p>
                  </a:txBody>
                  <a:tcPr>
                    <a:solidFill>
                      <a:srgbClr val="00F8FF"/>
                    </a:solidFill>
                  </a:tcPr>
                </a:tc>
                <a:tc gridSpan="2">
                  <a:txBody>
                    <a:bodyPr/>
                    <a:lstStyle/>
                    <a:p>
                      <a:pPr algn="ctr"/>
                      <a:r>
                        <a:rPr lang="en-US" sz="1600" b="1" dirty="0"/>
                        <a:t>High Low</a:t>
                      </a:r>
                    </a:p>
                  </a:txBody>
                  <a:tcPr>
                    <a:solidFill>
                      <a:srgbClr val="713CAA"/>
                    </a:solidFill>
                  </a:tcPr>
                </a:tc>
                <a:tc hMerge="1">
                  <a:txBody>
                    <a:bodyPr/>
                    <a:lstStyle/>
                    <a:p>
                      <a:endParaRPr lang="en-US"/>
                    </a:p>
                  </a:txBody>
                  <a:tcPr/>
                </a:tc>
                <a:tc>
                  <a:txBody>
                    <a:bodyPr/>
                    <a:lstStyle/>
                    <a:p>
                      <a:pPr algn="ctr"/>
                      <a:r>
                        <a:rPr lang="en-US" sz="1600" b="1" dirty="0"/>
                        <a:t>Close</a:t>
                      </a:r>
                    </a:p>
                  </a:txBody>
                  <a:tcPr>
                    <a:solidFill>
                      <a:srgbClr val="00FF0D"/>
                    </a:solidFill>
                  </a:tcPr>
                </a:tc>
                <a:tc>
                  <a:txBody>
                    <a:bodyPr/>
                    <a:lstStyle/>
                    <a:p>
                      <a:pPr algn="ctr"/>
                      <a:r>
                        <a:rPr lang="en-US" sz="1600" b="1" dirty="0"/>
                        <a:t>Net </a:t>
                      </a:r>
                      <a:r>
                        <a:rPr lang="en-US" sz="1600" b="1" dirty="0" err="1"/>
                        <a:t>Chg</a:t>
                      </a:r>
                      <a:endParaRPr lang="en-US" sz="1600" b="1" dirty="0"/>
                    </a:p>
                  </a:txBody>
                  <a:tcPr>
                    <a:solidFill>
                      <a:srgbClr val="7F3A00"/>
                    </a:solidFill>
                  </a:tcPr>
                </a:tc>
                <a:extLst>
                  <a:ext uri="{0D108BD9-81ED-4DB2-BD59-A6C34878D82A}">
                    <a16:rowId xmlns:a16="http://schemas.microsoft.com/office/drawing/2014/main" val="3598340068"/>
                  </a:ext>
                </a:extLst>
              </a:tr>
              <a:tr h="487889">
                <a:tc>
                  <a:txBody>
                    <a:bodyPr/>
                    <a:lstStyle/>
                    <a:p>
                      <a:pPr algn="ctr"/>
                      <a:r>
                        <a:rPr lang="en-US" dirty="0"/>
                        <a:t>AAR</a:t>
                      </a:r>
                    </a:p>
                  </a:txBody>
                  <a:tcPr/>
                </a:tc>
                <a:tc>
                  <a:txBody>
                    <a:bodyPr/>
                    <a:lstStyle/>
                    <a:p>
                      <a:pPr algn="ctr"/>
                      <a:r>
                        <a:rPr lang="en-US" dirty="0"/>
                        <a:t>-16.3</a:t>
                      </a:r>
                    </a:p>
                  </a:txBody>
                  <a:tcPr/>
                </a:tc>
                <a:tc>
                  <a:txBody>
                    <a:bodyPr/>
                    <a:lstStyle/>
                    <a:p>
                      <a:pPr algn="ctr"/>
                      <a:r>
                        <a:rPr lang="en-US" dirty="0"/>
                        <a:t>43</a:t>
                      </a:r>
                    </a:p>
                  </a:txBody>
                  <a:tcPr/>
                </a:tc>
                <a:tc>
                  <a:txBody>
                    <a:bodyPr/>
                    <a:lstStyle/>
                    <a:p>
                      <a:pPr algn="ctr"/>
                      <a:r>
                        <a:rPr lang="en-US" dirty="0"/>
                        <a:t>36</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22</a:t>
                      </a:r>
                    </a:p>
                  </a:txBody>
                  <a:tcPr/>
                </a:tc>
                <a:tc>
                  <a:txBody>
                    <a:bodyPr/>
                    <a:lstStyle/>
                    <a:p>
                      <a:pPr algn="ctr"/>
                      <a:r>
                        <a:rPr lang="en-US" dirty="0"/>
                        <a:t>1479</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42</a:t>
                      </a:r>
                    </a:p>
                  </a:txBody>
                  <a:tcPr/>
                </a:tc>
                <a:tc>
                  <a:txBody>
                    <a:bodyPr/>
                    <a:lstStyle/>
                    <a:p>
                      <a:pPr algn="ctr"/>
                      <a:r>
                        <a:rPr lang="en-US" dirty="0"/>
                        <a:t>.027</a:t>
                      </a:r>
                    </a:p>
                  </a:txBody>
                  <a:tcPr/>
                </a:tc>
                <a:extLst>
                  <a:ext uri="{0D108BD9-81ED-4DB2-BD59-A6C34878D82A}">
                    <a16:rowId xmlns:a16="http://schemas.microsoft.com/office/drawing/2014/main" val="241937912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212271" y="352973"/>
            <a:ext cx="6789964" cy="637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600" b="1" i="0" u="none" strike="noStrike" cap="none">
                <a:solidFill>
                  <a:schemeClr val="dk2"/>
                </a:solidFill>
                <a:latin typeface="Nunito"/>
                <a:ea typeface="Nunito"/>
                <a:cs typeface="Nunito"/>
                <a:sym typeface="Nunito"/>
              </a:rPr>
              <a:t>The Health of the Stock Market</a:t>
            </a:r>
            <a:endParaRPr sz="3600" b="1" i="0" u="none" strike="noStrike" cap="none">
              <a:solidFill>
                <a:schemeClr val="dk2"/>
              </a:solidFill>
              <a:latin typeface="Nunito"/>
              <a:ea typeface="Nunito"/>
              <a:cs typeface="Nunito"/>
              <a:sym typeface="Nunito"/>
            </a:endParaRPr>
          </a:p>
        </p:txBody>
      </p:sp>
      <p:sp>
        <p:nvSpPr>
          <p:cNvPr id="351" name="Shape 351"/>
          <p:cNvSpPr txBox="1">
            <a:spLocks noGrp="1"/>
          </p:cNvSpPr>
          <p:nvPr>
            <p:ph type="body" idx="1"/>
          </p:nvPr>
        </p:nvSpPr>
        <p:spPr>
          <a:xfrm>
            <a:off x="212271" y="2421510"/>
            <a:ext cx="8711293" cy="272199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300"/>
              <a:buFont typeface="Calibri"/>
              <a:buNone/>
            </a:pPr>
            <a:r>
              <a:rPr lang="en" sz="1900" i="0" u="none" strike="noStrike" cap="none" dirty="0">
                <a:solidFill>
                  <a:schemeClr val="dk2"/>
                </a:solidFill>
                <a:latin typeface="Calibri"/>
                <a:ea typeface="Calibri"/>
                <a:cs typeface="Calibri"/>
                <a:sym typeface="Calibri"/>
              </a:rPr>
              <a:t>There are three basic indexes which track stocks and give individuals a sense of the general health of the economy. These indexes vary daily because of the variety of stocks they measure.</a:t>
            </a:r>
            <a:endParaRPr sz="190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1600"/>
              </a:spcBef>
              <a:spcAft>
                <a:spcPts val="0"/>
              </a:spcAft>
              <a:buClr>
                <a:schemeClr val="dk2"/>
              </a:buClr>
              <a:buSzPts val="1300"/>
              <a:buFont typeface="Calibri"/>
              <a:buChar char="●"/>
            </a:pPr>
            <a:r>
              <a:rPr lang="en" sz="1900" b="1" i="0" u="none" strike="noStrike" cap="none" dirty="0">
                <a:solidFill>
                  <a:schemeClr val="dk2"/>
                </a:solidFill>
                <a:latin typeface="Calibri"/>
                <a:ea typeface="Calibri"/>
                <a:cs typeface="Calibri"/>
                <a:sym typeface="Calibri"/>
              </a:rPr>
              <a:t>The Dow Jones Industrial Average (DJIA)</a:t>
            </a:r>
            <a:endParaRPr sz="19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1900" b="1" i="0" u="none" strike="noStrike" cap="none" dirty="0">
                <a:solidFill>
                  <a:schemeClr val="dk2"/>
                </a:solidFill>
                <a:latin typeface="Calibri"/>
                <a:ea typeface="Calibri"/>
                <a:cs typeface="Calibri"/>
                <a:sym typeface="Calibri"/>
              </a:rPr>
              <a:t>The Standard &amp; Poor’s 500 Composite Index </a:t>
            </a:r>
            <a:endParaRPr sz="19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1900" b="1" i="0" u="none" strike="noStrike" cap="none" dirty="0">
                <a:solidFill>
                  <a:schemeClr val="dk2"/>
                </a:solidFill>
                <a:latin typeface="Calibri"/>
                <a:ea typeface="Calibri"/>
                <a:cs typeface="Calibri"/>
                <a:sym typeface="Calibri"/>
              </a:rPr>
              <a:t>The NASDAQ 100 </a:t>
            </a:r>
            <a:r>
              <a:rPr lang="en" sz="1800" b="1" i="0" u="none" strike="noStrike" cap="none" dirty="0">
                <a:solidFill>
                  <a:schemeClr val="dk2"/>
                </a:solidFill>
                <a:latin typeface="Calibri"/>
                <a:ea typeface="Calibri"/>
                <a:cs typeface="Calibri"/>
                <a:sym typeface="Calibri"/>
              </a:rPr>
              <a:t>(National Association of Security Dealers Automated </a:t>
            </a:r>
            <a:r>
              <a:rPr lang="en" sz="1900" b="1" i="0" u="none" strike="noStrike" cap="none" dirty="0">
                <a:solidFill>
                  <a:schemeClr val="dk2"/>
                </a:solidFill>
                <a:latin typeface="Calibri"/>
                <a:ea typeface="Calibri"/>
                <a:cs typeface="Calibri"/>
                <a:sym typeface="Calibri"/>
              </a:rPr>
              <a:t>Quotations) </a:t>
            </a:r>
            <a:endParaRPr sz="19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52" name="Shape 352"/>
          <p:cNvPicPr preferRelativeResize="0"/>
          <p:nvPr/>
        </p:nvPicPr>
        <p:blipFill rotWithShape="1">
          <a:blip r:embed="rId3">
            <a:alphaModFix/>
          </a:blip>
          <a:srcRect/>
          <a:stretch/>
        </p:blipFill>
        <p:spPr>
          <a:xfrm>
            <a:off x="285749" y="1274767"/>
            <a:ext cx="3306536" cy="937753"/>
          </a:xfrm>
          <a:prstGeom prst="rect">
            <a:avLst/>
          </a:prstGeom>
          <a:noFill/>
          <a:ln>
            <a:noFill/>
          </a:ln>
        </p:spPr>
      </p:pic>
      <p:pic>
        <p:nvPicPr>
          <p:cNvPr id="353" name="Shape 353"/>
          <p:cNvPicPr preferRelativeResize="0"/>
          <p:nvPr/>
        </p:nvPicPr>
        <p:blipFill rotWithShape="1">
          <a:blip r:embed="rId4">
            <a:alphaModFix/>
          </a:blip>
          <a:srcRect/>
          <a:stretch/>
        </p:blipFill>
        <p:spPr>
          <a:xfrm>
            <a:off x="7227677" y="581824"/>
            <a:ext cx="1226457" cy="1839686"/>
          </a:xfrm>
          <a:prstGeom prst="rect">
            <a:avLst/>
          </a:prstGeom>
          <a:noFill/>
          <a:ln>
            <a:noFill/>
          </a:ln>
        </p:spPr>
      </p:pic>
      <p:pic>
        <p:nvPicPr>
          <p:cNvPr id="354" name="Shape 354"/>
          <p:cNvPicPr preferRelativeResize="0"/>
          <p:nvPr/>
        </p:nvPicPr>
        <p:blipFill rotWithShape="1">
          <a:blip r:embed="rId5">
            <a:alphaModFix/>
          </a:blip>
          <a:srcRect/>
          <a:stretch/>
        </p:blipFill>
        <p:spPr>
          <a:xfrm>
            <a:off x="3714750" y="1095243"/>
            <a:ext cx="3043498" cy="1349284"/>
          </a:xfrm>
          <a:prstGeom prst="rect">
            <a:avLst/>
          </a:prstGeom>
          <a:solidFill>
            <a:srgbClr val="F7DBD7"/>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19150" y="396800"/>
            <a:ext cx="7505700"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dirty="0">
                <a:solidFill>
                  <a:srgbClr val="38761D"/>
                </a:solidFill>
                <a:latin typeface="Nunito"/>
                <a:ea typeface="Nunito"/>
                <a:cs typeface="Nunito"/>
                <a:sym typeface="Nunito"/>
              </a:rPr>
              <a:t>Some Basic Stock Market Terms</a:t>
            </a:r>
            <a:r>
              <a:rPr lang="en" sz="3000" b="0" i="0" u="none" strike="noStrike" cap="none" dirty="0">
                <a:solidFill>
                  <a:schemeClr val="lt1"/>
                </a:solidFill>
                <a:latin typeface="Nunito"/>
                <a:ea typeface="Nunito"/>
                <a:cs typeface="Nunito"/>
                <a:sym typeface="Nunito"/>
              </a:rPr>
              <a:t> </a:t>
            </a:r>
            <a:endParaRPr sz="3000" b="0" i="0" u="none" strike="noStrike" cap="none" dirty="0">
              <a:solidFill>
                <a:schemeClr val="lt1"/>
              </a:solidFill>
              <a:latin typeface="Nunito"/>
              <a:ea typeface="Nunito"/>
              <a:cs typeface="Nunito"/>
              <a:sym typeface="Nunito"/>
            </a:endParaRPr>
          </a:p>
        </p:txBody>
      </p:sp>
      <p:sp>
        <p:nvSpPr>
          <p:cNvPr id="143" name="Shape 143"/>
          <p:cNvSpPr txBox="1">
            <a:spLocks noGrp="1"/>
          </p:cNvSpPr>
          <p:nvPr>
            <p:ph type="body" idx="1"/>
          </p:nvPr>
        </p:nvSpPr>
        <p:spPr>
          <a:xfrm>
            <a:off x="69574" y="1093375"/>
            <a:ext cx="8587865" cy="3597895"/>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chemeClr val="dk2"/>
              </a:buClr>
              <a:buSzPts val="1300"/>
              <a:buFont typeface="Calibri"/>
              <a:buNone/>
            </a:pPr>
            <a:r>
              <a:rPr lang="en" sz="2400" b="1" i="0" u="none" strike="noStrike" cap="none" dirty="0">
                <a:solidFill>
                  <a:schemeClr val="dk2"/>
                </a:solidFill>
                <a:latin typeface="Calibri"/>
                <a:ea typeface="Calibri"/>
                <a:cs typeface="Calibri"/>
                <a:sym typeface="Calibri"/>
              </a:rPr>
              <a:t>Stocks </a:t>
            </a:r>
            <a:r>
              <a:rPr lang="en" sz="2400" b="0" i="0" u="none" strike="noStrike" cap="none" dirty="0">
                <a:solidFill>
                  <a:schemeClr val="dk2"/>
                </a:solidFill>
                <a:latin typeface="Calibri"/>
                <a:ea typeface="Calibri"/>
                <a:cs typeface="Calibri"/>
                <a:sym typeface="Calibri"/>
              </a:rPr>
              <a:t>- a share of ownership in the assets</a:t>
            </a:r>
          </a:p>
          <a:p>
            <a:pPr marL="457200" marR="0" lvl="0" indent="0" algn="l" rtl="0">
              <a:lnSpc>
                <a:spcPct val="115000"/>
              </a:lnSpc>
              <a:spcBef>
                <a:spcPts val="0"/>
              </a:spcBef>
              <a:spcAft>
                <a:spcPts val="0"/>
              </a:spcAft>
              <a:buClr>
                <a:schemeClr val="dk2"/>
              </a:buClr>
              <a:buSzPts val="1300"/>
              <a:buFont typeface="Calibri"/>
              <a:buNone/>
            </a:pPr>
            <a:r>
              <a:rPr lang="en" sz="2400" b="0" i="0" u="none" strike="noStrike" cap="none" dirty="0">
                <a:solidFill>
                  <a:schemeClr val="dk2"/>
                </a:solidFill>
                <a:latin typeface="Calibri"/>
                <a:ea typeface="Calibri"/>
                <a:cs typeface="Calibri"/>
                <a:sym typeface="Calibri"/>
              </a:rPr>
              <a:t>and earnings of a company</a:t>
            </a:r>
            <a:endParaRPr sz="2400" b="0" i="0" u="none" strike="noStrike" cap="none" dirty="0">
              <a:solidFill>
                <a:schemeClr val="dk2"/>
              </a:solidFill>
              <a:latin typeface="Calibri"/>
              <a:ea typeface="Calibri"/>
              <a:cs typeface="Calibri"/>
              <a:sym typeface="Calibri"/>
            </a:endParaRPr>
          </a:p>
          <a:p>
            <a:pPr marL="457200" marR="0" lvl="0" indent="0" algn="l" rtl="0">
              <a:lnSpc>
                <a:spcPct val="115000"/>
              </a:lnSpc>
              <a:spcBef>
                <a:spcPts val="1600"/>
              </a:spcBef>
              <a:spcAft>
                <a:spcPts val="0"/>
              </a:spcAft>
              <a:buClr>
                <a:schemeClr val="dk2"/>
              </a:buClr>
              <a:buSzPts val="1300"/>
              <a:buFont typeface="Calibri"/>
              <a:buNone/>
            </a:pPr>
            <a:r>
              <a:rPr lang="en" sz="2400" b="1" i="0" u="none" strike="noStrike" cap="none" dirty="0">
                <a:solidFill>
                  <a:schemeClr val="dk2"/>
                </a:solidFill>
                <a:latin typeface="Calibri"/>
                <a:ea typeface="Calibri"/>
                <a:cs typeface="Calibri"/>
                <a:sym typeface="Calibri"/>
              </a:rPr>
              <a:t>Stock certificate </a:t>
            </a:r>
            <a:r>
              <a:rPr lang="en" sz="2400" b="0" i="0" u="none" strike="noStrike" cap="none" dirty="0">
                <a:solidFill>
                  <a:schemeClr val="dk2"/>
                </a:solidFill>
                <a:latin typeface="Calibri"/>
                <a:ea typeface="Calibri"/>
                <a:cs typeface="Calibri"/>
                <a:sym typeface="Calibri"/>
              </a:rPr>
              <a:t>- </a:t>
            </a:r>
            <a:r>
              <a:rPr lang="en" sz="2400" b="0" i="0" u="none" strike="noStrike" cap="none" dirty="0">
                <a:solidFill>
                  <a:sysClr val="windowText" lastClr="000000"/>
                </a:solidFill>
                <a:latin typeface="Calibri"/>
                <a:ea typeface="Calibri"/>
                <a:cs typeface="Calibri"/>
                <a:sym typeface="Calibri"/>
              </a:rPr>
              <a:t>Typically</a:t>
            </a:r>
            <a:r>
              <a:rPr lang="en" sz="2400" b="0" i="0" u="none" strike="noStrike" cap="none" dirty="0">
                <a:solidFill>
                  <a:schemeClr val="dk2"/>
                </a:solidFill>
                <a:latin typeface="Calibri"/>
                <a:ea typeface="Calibri"/>
                <a:cs typeface="Calibri"/>
                <a:sym typeface="Calibri"/>
              </a:rPr>
              <a:t> now a digital </a:t>
            </a:r>
            <a:br>
              <a:rPr lang="en" sz="2400" dirty="0"/>
            </a:br>
            <a:r>
              <a:rPr lang="en" sz="2400" b="0" i="0" u="none" strike="noStrike" cap="none" dirty="0">
                <a:solidFill>
                  <a:schemeClr val="dk2"/>
                </a:solidFill>
                <a:latin typeface="Calibri"/>
                <a:ea typeface="Calibri"/>
                <a:cs typeface="Calibri"/>
                <a:sym typeface="Calibri"/>
              </a:rPr>
              <a:t>certificate provided to a shareholder </a:t>
            </a:r>
            <a:br>
              <a:rPr lang="en" sz="2400" b="0" i="0" u="none" strike="noStrike" cap="none" dirty="0">
                <a:solidFill>
                  <a:schemeClr val="dk2"/>
                </a:solidFill>
                <a:latin typeface="Calibri"/>
                <a:ea typeface="Calibri"/>
                <a:cs typeface="Calibri"/>
                <a:sym typeface="Calibri"/>
              </a:rPr>
            </a:br>
            <a:r>
              <a:rPr lang="en" sz="2400" b="0" i="0" u="none" strike="noStrike" cap="none" dirty="0">
                <a:solidFill>
                  <a:schemeClr val="dk2"/>
                </a:solidFill>
                <a:latin typeface="Calibri"/>
                <a:ea typeface="Calibri"/>
                <a:cs typeface="Calibri"/>
                <a:sym typeface="Calibri"/>
              </a:rPr>
              <a:t>representing their ownership shares of a stock(s)</a:t>
            </a:r>
            <a:endParaRPr sz="2400" b="0" i="0" u="none" strike="noStrike" cap="none" dirty="0">
              <a:solidFill>
                <a:schemeClr val="dk2"/>
              </a:solidFill>
              <a:latin typeface="Calibri"/>
              <a:ea typeface="Calibri"/>
              <a:cs typeface="Calibri"/>
              <a:sym typeface="Calibri"/>
            </a:endParaRPr>
          </a:p>
          <a:p>
            <a:pPr marL="457200" marR="0" lvl="0" indent="0" algn="l" rtl="0">
              <a:lnSpc>
                <a:spcPct val="115000"/>
              </a:lnSpc>
              <a:spcBef>
                <a:spcPts val="1600"/>
              </a:spcBef>
              <a:spcAft>
                <a:spcPts val="0"/>
              </a:spcAft>
              <a:buClr>
                <a:schemeClr val="dk2"/>
              </a:buClr>
              <a:buSzPts val="1300"/>
              <a:buFont typeface="Calibri"/>
              <a:buNone/>
            </a:pPr>
            <a:r>
              <a:rPr lang="en" sz="2400" b="1" i="0" u="none" strike="noStrike" cap="none" dirty="0">
                <a:solidFill>
                  <a:schemeClr val="dk2"/>
                </a:solidFill>
                <a:latin typeface="Calibri"/>
                <a:ea typeface="Calibri"/>
                <a:cs typeface="Calibri"/>
                <a:sym typeface="Calibri"/>
              </a:rPr>
              <a:t>Bond </a:t>
            </a:r>
            <a:r>
              <a:rPr lang="en" sz="2400" b="0" i="0" u="none" strike="noStrike" cap="none" dirty="0">
                <a:solidFill>
                  <a:schemeClr val="dk2"/>
                </a:solidFill>
                <a:latin typeface="Calibri"/>
                <a:ea typeface="Calibri"/>
                <a:cs typeface="Calibri"/>
                <a:sym typeface="Calibri"/>
              </a:rPr>
              <a:t>- type of debt that a company issues to investors for a specified amount of time; may offer a fixed rate of interest </a:t>
            </a:r>
            <a:endParaRPr sz="2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2200" b="0" i="0" u="none" strike="noStrike" cap="none" dirty="0">
              <a:solidFill>
                <a:schemeClr val="dk2"/>
              </a:solidFill>
              <a:latin typeface="Calibri"/>
              <a:ea typeface="Calibri"/>
              <a:cs typeface="Calibri"/>
              <a:sym typeface="Calibri"/>
            </a:endParaRPr>
          </a:p>
        </p:txBody>
      </p:sp>
      <p:pic>
        <p:nvPicPr>
          <p:cNvPr id="5" name="Shape 144"/>
          <p:cNvPicPr preferRelativeResize="0"/>
          <p:nvPr/>
        </p:nvPicPr>
        <p:blipFill rotWithShape="1">
          <a:blip r:embed="rId3">
            <a:alphaModFix/>
          </a:blip>
          <a:srcRect/>
          <a:stretch/>
        </p:blipFill>
        <p:spPr>
          <a:xfrm>
            <a:off x="5902085" y="1039063"/>
            <a:ext cx="2888300" cy="2042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215800" y="425200"/>
            <a:ext cx="3655800" cy="4530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SzPts val="2000"/>
              <a:buChar char="●"/>
            </a:pPr>
            <a:r>
              <a:rPr lang="en" sz="2000" b="0" i="0" u="none" strike="noStrike" cap="none">
                <a:solidFill>
                  <a:schemeClr val="dk2"/>
                </a:solidFill>
                <a:latin typeface="Calibri"/>
                <a:ea typeface="Calibri"/>
                <a:cs typeface="Calibri"/>
                <a:sym typeface="Calibri"/>
              </a:rPr>
              <a:t>The </a:t>
            </a:r>
            <a:r>
              <a:rPr lang="en" sz="2000" b="1" i="0" u="none" strike="noStrike" cap="none">
                <a:solidFill>
                  <a:schemeClr val="dk2"/>
                </a:solidFill>
                <a:latin typeface="Calibri"/>
                <a:ea typeface="Calibri"/>
                <a:cs typeface="Calibri"/>
                <a:sym typeface="Calibri"/>
              </a:rPr>
              <a:t>Dow Jones Industrial Average</a:t>
            </a:r>
            <a:r>
              <a:rPr lang="en" sz="2000" b="0" i="0" u="none" strike="noStrike" cap="none">
                <a:solidFill>
                  <a:schemeClr val="dk2"/>
                </a:solidFill>
                <a:latin typeface="Calibri"/>
                <a:ea typeface="Calibri"/>
                <a:cs typeface="Calibri"/>
                <a:sym typeface="Calibri"/>
              </a:rPr>
              <a:t> originated in 1884 </a:t>
            </a:r>
            <a:endParaRPr sz="2000" b="0" i="0" u="none" strike="noStrike" cap="none">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SzPts val="2000"/>
              <a:buChar char="●"/>
            </a:pPr>
            <a:r>
              <a:rPr lang="en" sz="2000"/>
              <a:t>T</a:t>
            </a:r>
            <a:r>
              <a:rPr lang="en" sz="2000" b="0" i="0" u="none" strike="noStrike" cap="none">
                <a:solidFill>
                  <a:schemeClr val="dk2"/>
                </a:solidFill>
                <a:latin typeface="Calibri"/>
                <a:ea typeface="Calibri"/>
                <a:cs typeface="Calibri"/>
                <a:sym typeface="Calibri"/>
              </a:rPr>
              <a:t>he oldest indicator of the ups and downs of the </a:t>
            </a:r>
            <a:r>
              <a:rPr lang="en" sz="2000" b="1" i="0" u="none" strike="noStrike" cap="none">
                <a:solidFill>
                  <a:schemeClr val="dk2"/>
                </a:solidFill>
                <a:latin typeface="Calibri"/>
                <a:ea typeface="Calibri"/>
                <a:cs typeface="Calibri"/>
                <a:sym typeface="Calibri"/>
              </a:rPr>
              <a:t>stock market</a:t>
            </a:r>
            <a:r>
              <a:rPr lang="en" sz="2000" b="0" i="0" u="none" strike="noStrike" cap="none">
                <a:solidFill>
                  <a:schemeClr val="dk2"/>
                </a:solidFill>
                <a:latin typeface="Calibri"/>
                <a:ea typeface="Calibri"/>
                <a:cs typeface="Calibri"/>
                <a:sym typeface="Calibri"/>
              </a:rPr>
              <a:t>. </a:t>
            </a:r>
            <a:endParaRPr sz="2000" b="0" i="0" u="none" strike="noStrike" cap="none">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SzPts val="2000"/>
              <a:buChar char="●"/>
            </a:pPr>
            <a:r>
              <a:rPr lang="en" sz="2000"/>
              <a:t>N</a:t>
            </a:r>
            <a:r>
              <a:rPr lang="en" sz="2000" b="0" i="0" u="none" strike="noStrike" cap="none">
                <a:solidFill>
                  <a:schemeClr val="dk2"/>
                </a:solidFill>
                <a:latin typeface="Calibri"/>
                <a:ea typeface="Calibri"/>
                <a:cs typeface="Calibri"/>
                <a:sym typeface="Calibri"/>
              </a:rPr>
              <a:t>amed after co-founders, Charles H. Dow &amp; Edward Jones</a:t>
            </a:r>
            <a:r>
              <a:rPr lang="en" sz="2000"/>
              <a:t>; </a:t>
            </a:r>
            <a:r>
              <a:rPr lang="en" sz="2000" b="0" i="0" u="none" strike="noStrike" cap="none">
                <a:solidFill>
                  <a:schemeClr val="dk2"/>
                </a:solidFill>
                <a:latin typeface="Calibri"/>
                <a:ea typeface="Calibri"/>
                <a:cs typeface="Calibri"/>
                <a:sym typeface="Calibri"/>
              </a:rPr>
              <a:t> nicknamed </a:t>
            </a:r>
            <a:r>
              <a:rPr lang="en" sz="2000" b="1" i="0" u="none" strike="noStrike" cap="none">
                <a:solidFill>
                  <a:schemeClr val="dk2"/>
                </a:solidFill>
                <a:latin typeface="Calibri"/>
                <a:ea typeface="Calibri"/>
                <a:cs typeface="Calibri"/>
                <a:sym typeface="Calibri"/>
              </a:rPr>
              <a:t>the Dow</a:t>
            </a:r>
            <a:r>
              <a:rPr lang="en" sz="2000" b="0" i="0" u="none" strike="noStrike" cap="none">
                <a:solidFill>
                  <a:schemeClr val="dk2"/>
                </a:solidFill>
                <a:latin typeface="Calibri"/>
                <a:ea typeface="Calibri"/>
                <a:cs typeface="Calibri"/>
                <a:sym typeface="Calibri"/>
              </a:rPr>
              <a:t>.</a:t>
            </a:r>
            <a:endParaRPr sz="2000" b="0" i="0" u="none" strike="noStrike" cap="none">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SzPts val="2000"/>
              <a:buChar char="●"/>
            </a:pPr>
            <a:r>
              <a:rPr lang="en" sz="2000"/>
              <a:t>DJIA is the list of</a:t>
            </a:r>
            <a:r>
              <a:rPr lang="en" sz="2000" b="0" i="0" u="none" strike="noStrike" cap="none">
                <a:solidFill>
                  <a:schemeClr val="dk2"/>
                </a:solidFill>
                <a:latin typeface="Calibri"/>
                <a:ea typeface="Calibri"/>
                <a:cs typeface="Calibri"/>
                <a:sym typeface="Calibri"/>
              </a:rPr>
              <a:t> </a:t>
            </a:r>
            <a:r>
              <a:rPr lang="en" sz="2000" b="1" i="0" u="none" strike="noStrike" cap="none">
                <a:solidFill>
                  <a:schemeClr val="dk2"/>
                </a:solidFill>
                <a:latin typeface="Calibri"/>
                <a:ea typeface="Calibri"/>
                <a:cs typeface="Calibri"/>
                <a:sym typeface="Calibri"/>
              </a:rPr>
              <a:t>30</a:t>
            </a:r>
            <a:r>
              <a:rPr lang="en" sz="2000" b="0" i="0" u="none" strike="noStrike" cap="none">
                <a:solidFill>
                  <a:schemeClr val="dk2"/>
                </a:solidFill>
                <a:latin typeface="Calibri"/>
                <a:ea typeface="Calibri"/>
                <a:cs typeface="Calibri"/>
                <a:sym typeface="Calibri"/>
              </a:rPr>
              <a:t> leading industrial blue chip stocks on the </a:t>
            </a:r>
            <a:r>
              <a:rPr lang="en" sz="2000" b="1" i="0" u="none" strike="noStrike" cap="none">
                <a:solidFill>
                  <a:schemeClr val="dk2"/>
                </a:solidFill>
                <a:latin typeface="Calibri"/>
                <a:ea typeface="Calibri"/>
                <a:cs typeface="Calibri"/>
                <a:sym typeface="Calibri"/>
              </a:rPr>
              <a:t>NYSE</a:t>
            </a:r>
            <a:r>
              <a:rPr lang="en" sz="2000" b="0" i="0" u="none" strike="noStrike" cap="none">
                <a:solidFill>
                  <a:schemeClr val="dk2"/>
                </a:solidFill>
                <a:latin typeface="Calibri"/>
                <a:ea typeface="Calibri"/>
                <a:cs typeface="Calibri"/>
                <a:sym typeface="Calibri"/>
              </a:rPr>
              <a:t> </a:t>
            </a:r>
            <a:r>
              <a:rPr lang="en" sz="2000" b="0" i="0" u="sng" strike="noStrike" cap="none">
                <a:solidFill>
                  <a:schemeClr val="hlink"/>
                </a:solidFill>
                <a:latin typeface="Arial"/>
                <a:ea typeface="Arial"/>
                <a:cs typeface="Arial"/>
                <a:sym typeface="Arial"/>
                <a:hlinkClick r:id="rId3"/>
              </a:rPr>
              <a:t>www.djindexes.com</a:t>
            </a:r>
            <a:endParaRPr sz="2000" b="0" i="0" u="none" strike="noStrike" cap="none">
              <a:solidFill>
                <a:schemeClr val="dk2"/>
              </a:solidFill>
              <a:latin typeface="Calibri"/>
              <a:ea typeface="Calibri"/>
              <a:cs typeface="Calibri"/>
              <a:sym typeface="Calibri"/>
            </a:endParaRPr>
          </a:p>
        </p:txBody>
      </p:sp>
      <p:pic>
        <p:nvPicPr>
          <p:cNvPr id="360" name="Shape 360"/>
          <p:cNvPicPr preferRelativeResize="0"/>
          <p:nvPr/>
        </p:nvPicPr>
        <p:blipFill rotWithShape="1">
          <a:blip r:embed="rId4">
            <a:alphaModFix/>
          </a:blip>
          <a:srcRect/>
          <a:stretch/>
        </p:blipFill>
        <p:spPr>
          <a:xfrm>
            <a:off x="4218222" y="425193"/>
            <a:ext cx="4229100" cy="952500"/>
          </a:xfrm>
          <a:prstGeom prst="rect">
            <a:avLst/>
          </a:prstGeom>
          <a:noFill/>
          <a:ln>
            <a:noFill/>
          </a:ln>
        </p:spPr>
      </p:pic>
      <p:pic>
        <p:nvPicPr>
          <p:cNvPr id="361" name="Shape 361"/>
          <p:cNvPicPr preferRelativeResize="0"/>
          <p:nvPr/>
        </p:nvPicPr>
        <p:blipFill rotWithShape="1">
          <a:blip r:embed="rId5">
            <a:alphaModFix/>
          </a:blip>
          <a:srcRect t="20261"/>
          <a:stretch/>
        </p:blipFill>
        <p:spPr>
          <a:xfrm>
            <a:off x="3871501" y="1434400"/>
            <a:ext cx="4922549" cy="33172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376988" y="1596189"/>
            <a:ext cx="3839869" cy="3194893"/>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The </a:t>
            </a:r>
            <a:r>
              <a:rPr lang="en" sz="2000" b="1" i="0" u="none" strike="noStrike" cap="none" dirty="0">
                <a:solidFill>
                  <a:schemeClr val="dk2"/>
                </a:solidFill>
                <a:latin typeface="Calibri"/>
                <a:ea typeface="Calibri"/>
                <a:cs typeface="Calibri"/>
                <a:sym typeface="Calibri"/>
              </a:rPr>
              <a:t>Standard &amp; Poor’s 500 (SP 500) Composite Index </a:t>
            </a:r>
            <a:r>
              <a:rPr lang="en" sz="2000" b="0" i="0" u="none" strike="noStrike" cap="none" dirty="0">
                <a:solidFill>
                  <a:schemeClr val="dk2"/>
                </a:solidFill>
                <a:latin typeface="Calibri"/>
                <a:ea typeface="Calibri"/>
                <a:cs typeface="Calibri"/>
                <a:sym typeface="Calibri"/>
              </a:rPr>
              <a:t>covers market activity for 500 stocks   </a:t>
            </a:r>
            <a:endParaRPr sz="1200" dirty="0"/>
          </a:p>
          <a:p>
            <a:pPr marL="342900" marR="0" lvl="0" indent="-342900" algn="l" rtl="0">
              <a:lnSpc>
                <a:spcPct val="115000"/>
              </a:lnSpc>
              <a:spcBef>
                <a:spcPts val="1600"/>
              </a:spcBef>
              <a:spcAft>
                <a:spcPts val="160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It is </a:t>
            </a:r>
            <a:r>
              <a:rPr lang="en" sz="2000" b="1" i="0" u="none" strike="noStrike" cap="none" dirty="0">
                <a:solidFill>
                  <a:schemeClr val="dk2"/>
                </a:solidFill>
                <a:latin typeface="Calibri"/>
                <a:ea typeface="Calibri"/>
                <a:cs typeface="Calibri"/>
                <a:sym typeface="Calibri"/>
              </a:rPr>
              <a:t>more accurate </a:t>
            </a:r>
            <a:r>
              <a:rPr lang="en" sz="2000" b="0" i="0" u="none" strike="noStrike" cap="none" dirty="0">
                <a:solidFill>
                  <a:schemeClr val="dk2"/>
                </a:solidFill>
                <a:latin typeface="Calibri"/>
                <a:ea typeface="Calibri"/>
                <a:cs typeface="Calibri"/>
                <a:sym typeface="Calibri"/>
              </a:rPr>
              <a:t>than the Dow because it evaluates a greater variety of stocks </a:t>
            </a:r>
            <a:r>
              <a:rPr lang="en" sz="2000" b="0" i="0" u="sng" strike="noStrike" cap="none" dirty="0">
                <a:solidFill>
                  <a:schemeClr val="hlink"/>
                </a:solidFill>
                <a:latin typeface="Calibri"/>
                <a:ea typeface="Calibri"/>
                <a:cs typeface="Calibri"/>
                <a:sym typeface="Calibri"/>
                <a:hlinkClick r:id="rId3"/>
              </a:rPr>
              <a:t>www.standardandpoors.com</a:t>
            </a:r>
            <a:r>
              <a:rPr lang="en" sz="2000" b="0" i="0" u="none"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p:txBody>
      </p:sp>
      <p:pic>
        <p:nvPicPr>
          <p:cNvPr id="367" name="Shape 367"/>
          <p:cNvPicPr preferRelativeResize="0"/>
          <p:nvPr/>
        </p:nvPicPr>
        <p:blipFill rotWithShape="1">
          <a:blip r:embed="rId4">
            <a:alphaModFix/>
          </a:blip>
          <a:srcRect/>
          <a:stretch/>
        </p:blipFill>
        <p:spPr>
          <a:xfrm>
            <a:off x="3072062" y="209112"/>
            <a:ext cx="2855495" cy="1373957"/>
          </a:xfrm>
          <a:prstGeom prst="rect">
            <a:avLst/>
          </a:prstGeom>
          <a:noFill/>
          <a:ln>
            <a:noFill/>
          </a:ln>
        </p:spPr>
      </p:pic>
      <p:pic>
        <p:nvPicPr>
          <p:cNvPr id="368" name="Shape 368"/>
          <p:cNvPicPr preferRelativeResize="0"/>
          <p:nvPr/>
        </p:nvPicPr>
        <p:blipFill rotWithShape="1">
          <a:blip r:embed="rId5">
            <a:alphaModFix/>
          </a:blip>
          <a:srcRect t="7449"/>
          <a:stretch/>
        </p:blipFill>
        <p:spPr>
          <a:xfrm>
            <a:off x="4507830" y="1583070"/>
            <a:ext cx="4360695" cy="32080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163275" y="874295"/>
            <a:ext cx="4180200" cy="404893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The </a:t>
            </a:r>
            <a:r>
              <a:rPr lang="en" sz="2000" b="1" i="0" u="none" strike="noStrike" cap="none" dirty="0">
                <a:solidFill>
                  <a:schemeClr val="dk2"/>
                </a:solidFill>
                <a:latin typeface="Calibri"/>
                <a:ea typeface="Calibri"/>
                <a:cs typeface="Calibri"/>
                <a:sym typeface="Calibri"/>
              </a:rPr>
              <a:t>NASDAQ (National Association of Security Dealers Automated Quotations) </a:t>
            </a:r>
            <a:r>
              <a:rPr lang="en" sz="2000" b="0" i="0" u="none" strike="noStrike" cap="none" dirty="0">
                <a:solidFill>
                  <a:schemeClr val="dk2"/>
                </a:solidFill>
                <a:latin typeface="Calibri"/>
                <a:ea typeface="Calibri"/>
                <a:cs typeface="Calibri"/>
                <a:sym typeface="Calibri"/>
              </a:rPr>
              <a:t>monitors fast moving technology and financial services stocks </a:t>
            </a:r>
            <a:endParaRPr dirty="0"/>
          </a:p>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It covers </a:t>
            </a:r>
            <a:r>
              <a:rPr lang="en" sz="2000" b="1" i="0" u="none" strike="noStrike" cap="none" dirty="0">
                <a:solidFill>
                  <a:schemeClr val="dk2"/>
                </a:solidFill>
              </a:rPr>
              <a:t>market activity</a:t>
            </a:r>
            <a:r>
              <a:rPr lang="en" sz="2000" b="0" i="0" u="none" strike="noStrike" cap="none" dirty="0">
                <a:solidFill>
                  <a:schemeClr val="dk2"/>
                </a:solidFill>
                <a:latin typeface="Calibri"/>
                <a:ea typeface="Calibri"/>
                <a:cs typeface="Calibri"/>
                <a:sym typeface="Calibri"/>
              </a:rPr>
              <a:t> for all stocks traded on the NASDAQ</a:t>
            </a:r>
            <a:endParaRPr dirty="0"/>
          </a:p>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NASDAQ monitors </a:t>
            </a:r>
            <a:r>
              <a:rPr lang="en" sz="2000" b="1" i="0" u="none" strike="noStrike" cap="none" dirty="0">
                <a:solidFill>
                  <a:schemeClr val="dk2"/>
                </a:solidFill>
                <a:latin typeface="Calibri"/>
                <a:ea typeface="Calibri"/>
                <a:cs typeface="Calibri"/>
                <a:sym typeface="Calibri"/>
              </a:rPr>
              <a:t>smaller </a:t>
            </a:r>
            <a:r>
              <a:rPr lang="en" sz="2000" b="0" i="0" u="none" strike="noStrike" cap="none" dirty="0">
                <a:solidFill>
                  <a:schemeClr val="dk2"/>
                </a:solidFill>
                <a:latin typeface="Calibri"/>
                <a:ea typeface="Calibri"/>
                <a:cs typeface="Calibri"/>
                <a:sym typeface="Calibri"/>
              </a:rPr>
              <a:t>companies with more              </a:t>
            </a:r>
            <a:r>
              <a:rPr lang="en" sz="2000" b="1" i="0" u="none" strike="noStrike" cap="none" dirty="0">
                <a:solidFill>
                  <a:schemeClr val="dk2"/>
                </a:solidFill>
                <a:latin typeface="Calibri"/>
                <a:ea typeface="Calibri"/>
                <a:cs typeface="Calibri"/>
                <a:sym typeface="Calibri"/>
              </a:rPr>
              <a:t>speculative</a:t>
            </a:r>
            <a:r>
              <a:rPr lang="en" sz="2000" b="0" i="0" u="none" strike="noStrike" cap="none" dirty="0">
                <a:solidFill>
                  <a:schemeClr val="dk2"/>
                </a:solidFill>
                <a:latin typeface="Calibri"/>
                <a:ea typeface="Calibri"/>
                <a:cs typeface="Calibri"/>
                <a:sym typeface="Calibri"/>
              </a:rPr>
              <a:t> stock, &amp; generally has more dramatic </a:t>
            </a:r>
            <a:r>
              <a:rPr lang="en" sz="2000" b="1" i="0" u="none" strike="noStrike" cap="none" dirty="0">
                <a:solidFill>
                  <a:schemeClr val="dk2"/>
                </a:solidFill>
                <a:latin typeface="Calibri"/>
                <a:ea typeface="Calibri"/>
                <a:cs typeface="Calibri"/>
                <a:sym typeface="Calibri"/>
              </a:rPr>
              <a:t>ups &amp; downs</a:t>
            </a:r>
            <a:endParaRPr sz="13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74" name="Shape 374"/>
          <p:cNvPicPr preferRelativeResize="0"/>
          <p:nvPr/>
        </p:nvPicPr>
        <p:blipFill rotWithShape="1">
          <a:blip r:embed="rId3">
            <a:alphaModFix/>
          </a:blip>
          <a:srcRect/>
          <a:stretch/>
        </p:blipFill>
        <p:spPr>
          <a:xfrm>
            <a:off x="3320715" y="293826"/>
            <a:ext cx="4410115" cy="1053712"/>
          </a:xfrm>
          <a:prstGeom prst="rect">
            <a:avLst/>
          </a:prstGeom>
          <a:noFill/>
          <a:ln>
            <a:noFill/>
          </a:ln>
        </p:spPr>
      </p:pic>
      <p:pic>
        <p:nvPicPr>
          <p:cNvPr id="375" name="Shape 375"/>
          <p:cNvPicPr preferRelativeResize="0"/>
          <p:nvPr/>
        </p:nvPicPr>
        <p:blipFill rotWithShape="1">
          <a:blip r:embed="rId4">
            <a:alphaModFix/>
          </a:blip>
          <a:srcRect r="17722"/>
          <a:stretch/>
        </p:blipFill>
        <p:spPr>
          <a:xfrm>
            <a:off x="4163125" y="1551214"/>
            <a:ext cx="4662468" cy="2014107"/>
          </a:xfrm>
          <a:prstGeom prst="rect">
            <a:avLst/>
          </a:prstGeom>
          <a:noFill/>
          <a:ln>
            <a:noFill/>
          </a:ln>
        </p:spPr>
      </p:pic>
      <p:sp>
        <p:nvSpPr>
          <p:cNvPr id="376" name="Shape 376"/>
          <p:cNvSpPr txBox="1"/>
          <p:nvPr/>
        </p:nvSpPr>
        <p:spPr>
          <a:xfrm>
            <a:off x="4931229" y="4400550"/>
            <a:ext cx="2955471" cy="46166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None/>
            </a:pPr>
            <a:r>
              <a:rPr lang="en" sz="2400" b="1" i="0" u="sng" strike="noStrike" cap="none">
                <a:solidFill>
                  <a:schemeClr val="hlink"/>
                </a:solidFill>
                <a:latin typeface="Arial"/>
                <a:ea typeface="Arial"/>
                <a:cs typeface="Arial"/>
                <a:sym typeface="Arial"/>
                <a:hlinkClick r:id="rId5"/>
              </a:rPr>
              <a:t>www.nasdaq.com</a:t>
            </a: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7" name="Shape 377"/>
          <p:cNvSpPr txBox="1"/>
          <p:nvPr/>
        </p:nvSpPr>
        <p:spPr>
          <a:xfrm>
            <a:off x="7447716" y="365765"/>
            <a:ext cx="1394655"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4800" b="1" i="0" u="none" strike="noStrike" cap="none" dirty="0">
                <a:solidFill>
                  <a:srgbClr val="5EB8CA"/>
                </a:solidFill>
                <a:latin typeface="Erica One"/>
                <a:ea typeface="Erica One"/>
                <a:cs typeface="Erica One"/>
                <a:sym typeface="Erica One"/>
              </a:rPr>
              <a:t>100</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432250" y="124150"/>
            <a:ext cx="2127300" cy="196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4000" b="1" i="0" u="none" strike="noStrike" cap="none">
                <a:solidFill>
                  <a:schemeClr val="dk2"/>
                </a:solidFill>
                <a:latin typeface="Nunito"/>
                <a:ea typeface="Nunito"/>
                <a:cs typeface="Nunito"/>
                <a:sym typeface="Nunito"/>
              </a:rPr>
              <a:t>Bulls </a:t>
            </a:r>
            <a:endParaRPr sz="4000" b="1" i="0" u="none" strike="noStrike" cap="none">
              <a:solidFill>
                <a:schemeClr val="dk2"/>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000"/>
              <a:buFont typeface="Nunito"/>
              <a:buNone/>
            </a:pPr>
            <a:r>
              <a:rPr lang="en" sz="4000" b="1" i="0" u="none" strike="noStrike" cap="none">
                <a:solidFill>
                  <a:schemeClr val="dk2"/>
                </a:solidFill>
                <a:latin typeface="Nunito"/>
                <a:ea typeface="Nunito"/>
                <a:cs typeface="Nunito"/>
                <a:sym typeface="Nunito"/>
              </a:rPr>
              <a:t>vs. </a:t>
            </a:r>
            <a:endParaRPr sz="4000" b="1" i="0" u="none" strike="noStrike" cap="none">
              <a:solidFill>
                <a:schemeClr val="dk2"/>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000"/>
              <a:buFont typeface="Nunito"/>
              <a:buNone/>
            </a:pPr>
            <a:r>
              <a:rPr lang="en" sz="4000" b="1" i="0" u="none" strike="noStrike" cap="none">
                <a:solidFill>
                  <a:schemeClr val="dk2"/>
                </a:solidFill>
                <a:latin typeface="Nunito"/>
                <a:ea typeface="Nunito"/>
                <a:cs typeface="Nunito"/>
                <a:sym typeface="Nunito"/>
              </a:rPr>
              <a:t>Bears</a:t>
            </a:r>
            <a:endParaRPr sz="4000" b="1" i="0" u="none" strike="noStrike" cap="none">
              <a:solidFill>
                <a:schemeClr val="dk2"/>
              </a:solidFill>
              <a:latin typeface="Nunito"/>
              <a:ea typeface="Nunito"/>
              <a:cs typeface="Nunito"/>
              <a:sym typeface="Nunito"/>
            </a:endParaRPr>
          </a:p>
        </p:txBody>
      </p:sp>
      <p:sp>
        <p:nvSpPr>
          <p:cNvPr id="383" name="Shape 383"/>
          <p:cNvSpPr txBox="1"/>
          <p:nvPr/>
        </p:nvSpPr>
        <p:spPr>
          <a:xfrm>
            <a:off x="303525" y="2494546"/>
            <a:ext cx="4066200" cy="2324197"/>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900" b="0" i="0" u="none" strike="noStrike" cap="none" dirty="0">
                <a:solidFill>
                  <a:srgbClr val="000000"/>
                </a:solidFill>
                <a:latin typeface="Calibri" panose="020F0502020204030204" pitchFamily="34" charset="0"/>
                <a:cs typeface="Calibri" panose="020F0502020204030204" pitchFamily="34" charset="0"/>
                <a:sym typeface="Arial"/>
              </a:rPr>
              <a:t>The term </a:t>
            </a:r>
            <a:r>
              <a:rPr lang="en" sz="1900" b="1" i="0" u="none" strike="noStrike" cap="none" dirty="0">
                <a:solidFill>
                  <a:srgbClr val="000000"/>
                </a:solidFill>
                <a:latin typeface="Calibri" panose="020F0502020204030204" pitchFamily="34" charset="0"/>
                <a:cs typeface="Calibri" panose="020F0502020204030204" pitchFamily="34" charset="0"/>
                <a:sym typeface="Arial"/>
              </a:rPr>
              <a:t>bull market</a:t>
            </a:r>
            <a:r>
              <a:rPr lang="en" sz="1900" b="0" i="0" u="none" strike="noStrike" cap="none" dirty="0">
                <a:solidFill>
                  <a:srgbClr val="000000"/>
                </a:solidFill>
                <a:latin typeface="Calibri" panose="020F0502020204030204" pitchFamily="34" charset="0"/>
                <a:cs typeface="Calibri" panose="020F0502020204030204" pitchFamily="34" charset="0"/>
                <a:sym typeface="Arial"/>
              </a:rPr>
              <a:t> describes a state of the economy when prices have </a:t>
            </a:r>
            <a:r>
              <a:rPr lang="en" sz="1900" b="1" i="0" u="none" strike="noStrike" cap="none" dirty="0">
                <a:solidFill>
                  <a:srgbClr val="000000"/>
                </a:solidFill>
                <a:latin typeface="Calibri" panose="020F0502020204030204" pitchFamily="34" charset="0"/>
                <a:cs typeface="Calibri" panose="020F0502020204030204" pitchFamily="34" charset="0"/>
                <a:sym typeface="Arial"/>
              </a:rPr>
              <a:t>risen 20% or more </a:t>
            </a:r>
            <a:r>
              <a:rPr lang="en" sz="1900" b="0" i="0" u="none" strike="noStrike" cap="none" dirty="0">
                <a:solidFill>
                  <a:srgbClr val="000000"/>
                </a:solidFill>
                <a:latin typeface="Calibri" panose="020F0502020204030204" pitchFamily="34" charset="0"/>
                <a:cs typeface="Calibri" panose="020F0502020204030204" pitchFamily="34" charset="0"/>
                <a:sym typeface="Arial"/>
              </a:rPr>
              <a:t>over time. </a:t>
            </a:r>
          </a:p>
          <a:p>
            <a:pPr marL="0" marR="0" lvl="0" indent="0" algn="l" rtl="0">
              <a:lnSpc>
                <a:spcPct val="100000"/>
              </a:lnSpc>
              <a:spcBef>
                <a:spcPts val="0"/>
              </a:spcBef>
              <a:spcAft>
                <a:spcPts val="0"/>
              </a:spcAft>
              <a:buClr>
                <a:srgbClr val="000000"/>
              </a:buClr>
              <a:buSzPts val="1100"/>
              <a:buFont typeface="Arial"/>
              <a:buNone/>
            </a:pP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100"/>
              <a:buFont typeface="Arial"/>
              <a:buNone/>
            </a:pPr>
            <a:r>
              <a:rPr lang="en" sz="1900" b="0" i="0" u="none" strike="noStrike" cap="none" dirty="0">
                <a:solidFill>
                  <a:srgbClr val="000000"/>
                </a:solidFill>
                <a:latin typeface="Calibri" panose="020F0502020204030204" pitchFamily="34" charset="0"/>
                <a:cs typeface="Calibri" panose="020F0502020204030204" pitchFamily="34" charset="0"/>
                <a:sym typeface="Arial"/>
              </a:rPr>
              <a:t>The market’s upward trend is the result of investors who are </a:t>
            </a:r>
            <a:r>
              <a:rPr lang="en" sz="1900" b="1" i="0" u="none" strike="noStrike" cap="none" dirty="0">
                <a:solidFill>
                  <a:srgbClr val="000000"/>
                </a:solidFill>
                <a:latin typeface="Calibri" panose="020F0502020204030204" pitchFamily="34" charset="0"/>
                <a:cs typeface="Calibri" panose="020F0502020204030204" pitchFamily="34" charset="0"/>
                <a:sym typeface="Arial"/>
              </a:rPr>
              <a:t>optimistic</a:t>
            </a:r>
            <a:r>
              <a:rPr lang="en" sz="1900" b="0" i="0" u="none" strike="noStrike" cap="none" dirty="0">
                <a:solidFill>
                  <a:srgbClr val="000000"/>
                </a:solidFill>
                <a:latin typeface="Calibri" panose="020F0502020204030204" pitchFamily="34" charset="0"/>
                <a:cs typeface="Calibri" panose="020F0502020204030204" pitchFamily="34" charset="0"/>
                <a:sym typeface="Arial"/>
              </a:rPr>
              <a:t> about the economy and purchasing stocks.</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84" name="Shape 384"/>
          <p:cNvSpPr txBox="1"/>
          <p:nvPr/>
        </p:nvSpPr>
        <p:spPr>
          <a:xfrm>
            <a:off x="4495900" y="2494546"/>
            <a:ext cx="4300800" cy="2324197"/>
          </a:xfrm>
          <a:prstGeom prst="rect">
            <a:avLst/>
          </a:prstGeom>
          <a:solidFill>
            <a:srgbClr val="FCE5CD"/>
          </a:solidFill>
          <a:ln>
            <a:noFill/>
          </a:ln>
        </p:spPr>
        <p:txBody>
          <a:bodyPr spcFirstLastPara="1" wrap="square" lIns="91425" tIns="91425" rIns="91425" bIns="91425" anchor="t" anchorCtr="0">
            <a:noAutofit/>
          </a:bodyPr>
          <a:lstStyle/>
          <a:p>
            <a:pPr marR="0" lvl="0" algn="l" rtl="0">
              <a:lnSpc>
                <a:spcPct val="100000"/>
              </a:lnSpc>
              <a:spcBef>
                <a:spcPts val="0"/>
              </a:spcBef>
              <a:spcAft>
                <a:spcPts val="0"/>
              </a:spcAft>
              <a:buClr>
                <a:srgbClr val="000000"/>
              </a:buClr>
              <a:buSzPts val="1800"/>
            </a:pPr>
            <a:r>
              <a:rPr lang="en" sz="1800" b="0" i="0" u="none" strike="noStrike" cap="none" dirty="0">
                <a:solidFill>
                  <a:srgbClr val="000000"/>
                </a:solidFill>
                <a:latin typeface="Calibri" panose="020F0502020204030204" pitchFamily="34" charset="0"/>
                <a:cs typeface="Calibri" panose="020F0502020204030204" pitchFamily="34" charset="0"/>
                <a:sym typeface="Arial"/>
              </a:rPr>
              <a:t>A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bear market</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describes </a:t>
            </a:r>
            <a:r>
              <a:rPr lang="en" sz="1800" dirty="0">
                <a:latin typeface="Calibri" panose="020F0502020204030204" pitchFamily="34" charset="0"/>
                <a:cs typeface="Calibri" panose="020F0502020204030204" pitchFamily="34" charset="0"/>
              </a:rPr>
              <a:t>a scenario</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when the market is doing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poorly</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and investors are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not confident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in the econo</a:t>
            </a:r>
            <a:r>
              <a:rPr lang="en" sz="1800" dirty="0">
                <a:latin typeface="Calibri" panose="020F0502020204030204" pitchFamily="34" charset="0"/>
                <a:cs typeface="Calibri" panose="020F0502020204030204" pitchFamily="34" charset="0"/>
              </a:rPr>
              <a:t>my; there are more sellers than buyers; investors hold back from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purchasing stocks </a:t>
            </a:r>
            <a:r>
              <a:rPr lang="en" sz="1800" dirty="0">
                <a:latin typeface="Calibri" panose="020F0502020204030204" pitchFamily="34" charset="0"/>
                <a:cs typeface="Calibri" panose="020F0502020204030204" pitchFamily="34" charset="0"/>
              </a:rPr>
              <a:t>&amp;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selling those already owned. A bear market is characterized by a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20% decline in prices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over time.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385" name="Shape 385"/>
          <p:cNvGrpSpPr/>
          <p:nvPr/>
        </p:nvGrpSpPr>
        <p:grpSpPr>
          <a:xfrm>
            <a:off x="528182" y="323166"/>
            <a:ext cx="2753875" cy="2012212"/>
            <a:chOff x="515800" y="1653963"/>
            <a:chExt cx="2753875" cy="2012212"/>
          </a:xfrm>
        </p:grpSpPr>
        <p:pic>
          <p:nvPicPr>
            <p:cNvPr id="386" name="Shape 386"/>
            <p:cNvPicPr preferRelativeResize="0"/>
            <p:nvPr/>
          </p:nvPicPr>
          <p:blipFill rotWithShape="1">
            <a:blip r:embed="rId3">
              <a:alphaModFix/>
            </a:blip>
            <a:srcRect/>
            <a:stretch/>
          </p:blipFill>
          <p:spPr>
            <a:xfrm flipH="1">
              <a:off x="515800" y="1677400"/>
              <a:ext cx="2505275" cy="1988775"/>
            </a:xfrm>
            <a:prstGeom prst="rect">
              <a:avLst/>
            </a:prstGeom>
            <a:noFill/>
            <a:ln>
              <a:noFill/>
            </a:ln>
          </p:spPr>
        </p:pic>
        <p:sp>
          <p:nvSpPr>
            <p:cNvPr id="387" name="Shape 387"/>
            <p:cNvSpPr/>
            <p:nvPr/>
          </p:nvSpPr>
          <p:spPr>
            <a:xfrm>
              <a:off x="745500" y="1653963"/>
              <a:ext cx="2524175" cy="1835575"/>
            </a:xfrm>
            <a:custGeom>
              <a:avLst/>
              <a:gdLst/>
              <a:ahLst/>
              <a:cxnLst/>
              <a:rect l="0" t="0" r="0" b="0"/>
              <a:pathLst>
                <a:path w="120000" h="120000" extrusionOk="0">
                  <a:moveTo>
                    <a:pt x="0" y="120000"/>
                  </a:moveTo>
                  <a:cubicBezTo>
                    <a:pt x="1088" y="113496"/>
                    <a:pt x="2872" y="81814"/>
                    <a:pt x="6536" y="80986"/>
                  </a:cubicBezTo>
                  <a:cubicBezTo>
                    <a:pt x="10200" y="80155"/>
                    <a:pt x="17230" y="118754"/>
                    <a:pt x="21985" y="115020"/>
                  </a:cubicBezTo>
                  <a:cubicBezTo>
                    <a:pt x="26737" y="111283"/>
                    <a:pt x="29411" y="62033"/>
                    <a:pt x="35057" y="58575"/>
                  </a:cubicBezTo>
                  <a:cubicBezTo>
                    <a:pt x="40701" y="55115"/>
                    <a:pt x="51001" y="97450"/>
                    <a:pt x="55853" y="94268"/>
                  </a:cubicBezTo>
                  <a:cubicBezTo>
                    <a:pt x="60705" y="91086"/>
                    <a:pt x="58822" y="45016"/>
                    <a:pt x="64171" y="39482"/>
                  </a:cubicBezTo>
                  <a:cubicBezTo>
                    <a:pt x="69518" y="33949"/>
                    <a:pt x="78634" y="67644"/>
                    <a:pt x="87938" y="61064"/>
                  </a:cubicBezTo>
                  <a:cubicBezTo>
                    <a:pt x="97243" y="54483"/>
                    <a:pt x="114656" y="10177"/>
                    <a:pt x="120000" y="0"/>
                  </a:cubicBezTo>
                </a:path>
              </a:pathLst>
            </a:custGeom>
            <a:noFill/>
            <a:ln w="1143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8" name="Shape 388"/>
          <p:cNvGrpSpPr/>
          <p:nvPr/>
        </p:nvGrpSpPr>
        <p:grpSpPr>
          <a:xfrm>
            <a:off x="5897543" y="260491"/>
            <a:ext cx="2768825" cy="2008688"/>
            <a:chOff x="5845100" y="1141616"/>
            <a:chExt cx="2768825" cy="2008688"/>
          </a:xfrm>
        </p:grpSpPr>
        <p:pic>
          <p:nvPicPr>
            <p:cNvPr id="389" name="Shape 389"/>
            <p:cNvPicPr preferRelativeResize="0"/>
            <p:nvPr/>
          </p:nvPicPr>
          <p:blipFill rotWithShape="1">
            <a:blip r:embed="rId4">
              <a:alphaModFix/>
            </a:blip>
            <a:srcRect/>
            <a:stretch/>
          </p:blipFill>
          <p:spPr>
            <a:xfrm flipH="1">
              <a:off x="5845100" y="1218687"/>
              <a:ext cx="2768825" cy="1854550"/>
            </a:xfrm>
            <a:prstGeom prst="rect">
              <a:avLst/>
            </a:prstGeom>
            <a:noFill/>
            <a:ln>
              <a:noFill/>
            </a:ln>
          </p:spPr>
        </p:pic>
        <p:sp>
          <p:nvSpPr>
            <p:cNvPr id="390" name="Shape 390"/>
            <p:cNvSpPr/>
            <p:nvPr/>
          </p:nvSpPr>
          <p:spPr>
            <a:xfrm rot="-10557778" flipH="1">
              <a:off x="5967444" y="1228190"/>
              <a:ext cx="2524128" cy="1835541"/>
            </a:xfrm>
            <a:custGeom>
              <a:avLst/>
              <a:gdLst/>
              <a:ahLst/>
              <a:cxnLst/>
              <a:rect l="0" t="0" r="0" b="0"/>
              <a:pathLst>
                <a:path w="120000" h="120000" extrusionOk="0">
                  <a:moveTo>
                    <a:pt x="0" y="120000"/>
                  </a:moveTo>
                  <a:cubicBezTo>
                    <a:pt x="1088" y="113496"/>
                    <a:pt x="2872" y="81814"/>
                    <a:pt x="6536" y="80986"/>
                  </a:cubicBezTo>
                  <a:cubicBezTo>
                    <a:pt x="10200" y="80155"/>
                    <a:pt x="17230" y="118754"/>
                    <a:pt x="21985" y="115020"/>
                  </a:cubicBezTo>
                  <a:cubicBezTo>
                    <a:pt x="26737" y="111283"/>
                    <a:pt x="29411" y="62033"/>
                    <a:pt x="35057" y="58575"/>
                  </a:cubicBezTo>
                  <a:cubicBezTo>
                    <a:pt x="40701" y="55115"/>
                    <a:pt x="51001" y="97450"/>
                    <a:pt x="55853" y="94268"/>
                  </a:cubicBezTo>
                  <a:cubicBezTo>
                    <a:pt x="60705" y="91086"/>
                    <a:pt x="58822" y="45016"/>
                    <a:pt x="64171" y="39482"/>
                  </a:cubicBezTo>
                  <a:cubicBezTo>
                    <a:pt x="69518" y="33949"/>
                    <a:pt x="78634" y="67644"/>
                    <a:pt x="87938" y="61064"/>
                  </a:cubicBezTo>
                  <a:cubicBezTo>
                    <a:pt x="97243" y="54483"/>
                    <a:pt x="114656" y="10177"/>
                    <a:pt x="120000" y="0"/>
                  </a:cubicBezTo>
                </a:path>
              </a:pathLst>
            </a:cu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477985" y="507044"/>
            <a:ext cx="2081893"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057F4C"/>
                </a:solidFill>
                <a:latin typeface="Nunito"/>
                <a:ea typeface="Nunito"/>
                <a:cs typeface="Nunito"/>
                <a:sym typeface="Nunito"/>
              </a:rPr>
              <a:t>Organized </a:t>
            </a:r>
            <a:br>
              <a:rPr lang="en" sz="3000" b="1" i="0" u="none" strike="noStrike" cap="none">
                <a:solidFill>
                  <a:srgbClr val="057F4C"/>
                </a:solidFill>
                <a:latin typeface="Nunito"/>
                <a:ea typeface="Nunito"/>
                <a:cs typeface="Nunito"/>
                <a:sym typeface="Nunito"/>
              </a:rPr>
            </a:br>
            <a:r>
              <a:rPr lang="en" sz="3000" b="1" i="0" u="none" strike="noStrike" cap="none">
                <a:solidFill>
                  <a:srgbClr val="057F4C"/>
                </a:solidFill>
                <a:latin typeface="Nunito"/>
                <a:ea typeface="Nunito"/>
                <a:cs typeface="Nunito"/>
                <a:sym typeface="Nunito"/>
              </a:rPr>
              <a:t>Exchanges</a:t>
            </a:r>
            <a:endParaRPr sz="3000" b="1" i="0" u="none" strike="noStrike" cap="none">
              <a:solidFill>
                <a:srgbClr val="057F4C"/>
              </a:solidFill>
              <a:latin typeface="Nunito"/>
              <a:ea typeface="Nunito"/>
              <a:cs typeface="Nunito"/>
              <a:sym typeface="Nunito"/>
            </a:endParaRPr>
          </a:p>
        </p:txBody>
      </p:sp>
      <p:sp>
        <p:nvSpPr>
          <p:cNvPr id="396" name="Shape 396"/>
          <p:cNvSpPr txBox="1">
            <a:spLocks noGrp="1"/>
          </p:cNvSpPr>
          <p:nvPr>
            <p:ph type="body" idx="1"/>
          </p:nvPr>
        </p:nvSpPr>
        <p:spPr>
          <a:xfrm>
            <a:off x="155121" y="1932913"/>
            <a:ext cx="8776607" cy="3037115"/>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1800" b="0" i="0" u="none" strike="noStrike" cap="none" dirty="0">
                <a:solidFill>
                  <a:schemeClr val="dk2"/>
                </a:solidFill>
                <a:latin typeface="Calibri"/>
                <a:ea typeface="Calibri"/>
                <a:cs typeface="Calibri"/>
                <a:sym typeface="Calibri"/>
              </a:rPr>
              <a:t>Each exchange has minimum requirements for a stock to ensure only reputable companies are used. They evaluate:</a:t>
            </a:r>
            <a:endParaRPr sz="1800" b="0"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annual earnings before taxes</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net assets</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market value</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number of common shares offered to the public</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number of stockholders owning 100 or more shares</a:t>
            </a:r>
            <a:endParaRPr sz="18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1800" b="0" i="0" u="none" strike="noStrike" cap="none" dirty="0">
                <a:solidFill>
                  <a:schemeClr val="dk2"/>
                </a:solidFill>
                <a:latin typeface="Calibri"/>
                <a:ea typeface="Calibri"/>
                <a:cs typeface="Calibri"/>
                <a:sym typeface="Calibri"/>
              </a:rPr>
              <a:t>Each exchange has a limited number of seats available which brokerage firms purchase to give them the legal right to buy and sell stocks on the exchange. </a:t>
            </a: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97" name="Shape 397"/>
          <p:cNvPicPr preferRelativeResize="0"/>
          <p:nvPr/>
        </p:nvPicPr>
        <p:blipFill rotWithShape="1">
          <a:blip r:embed="rId3">
            <a:alphaModFix/>
          </a:blip>
          <a:srcRect/>
          <a:stretch/>
        </p:blipFill>
        <p:spPr>
          <a:xfrm>
            <a:off x="408213" y="294823"/>
            <a:ext cx="3069772" cy="1595521"/>
          </a:xfrm>
          <a:prstGeom prst="rect">
            <a:avLst/>
          </a:prstGeom>
          <a:noFill/>
          <a:ln>
            <a:noFill/>
          </a:ln>
        </p:spPr>
      </p:pic>
      <p:pic>
        <p:nvPicPr>
          <p:cNvPr id="398" name="Shape 398"/>
          <p:cNvPicPr preferRelativeResize="0"/>
          <p:nvPr/>
        </p:nvPicPr>
        <p:blipFill rotWithShape="1">
          <a:blip r:embed="rId4">
            <a:alphaModFix/>
          </a:blip>
          <a:srcRect/>
          <a:stretch/>
        </p:blipFill>
        <p:spPr>
          <a:xfrm>
            <a:off x="5641521" y="319367"/>
            <a:ext cx="3069772" cy="1546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819150" y="887675"/>
            <a:ext cx="7505700" cy="171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en" sz="1800" b="0" i="0" u="none" strike="noStrike" cap="none" dirty="0">
                <a:solidFill>
                  <a:schemeClr val="dk2"/>
                </a:solidFill>
                <a:latin typeface="Calibri"/>
                <a:ea typeface="Calibri"/>
                <a:cs typeface="Calibri"/>
                <a:sym typeface="Calibri"/>
              </a:rPr>
              <a:t>Began in 1792 and is the largest stock exchange by market capitalization</a:t>
            </a:r>
            <a:endParaRPr sz="1800" b="0" i="0" u="none" strike="noStrike" cap="none" dirty="0">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dirty="0"/>
              <a:t>NYSE</a:t>
            </a:r>
            <a:r>
              <a:rPr lang="en" sz="1800" b="0" i="0" u="none" strike="noStrike" cap="none" dirty="0">
                <a:solidFill>
                  <a:schemeClr val="dk2"/>
                </a:solidFill>
                <a:latin typeface="Calibri"/>
                <a:ea typeface="Calibri"/>
                <a:cs typeface="Calibri"/>
                <a:sym typeface="Calibri"/>
              </a:rPr>
              <a:t> has the strictest company standards in order to be </a:t>
            </a:r>
            <a:r>
              <a:rPr lang="en" sz="1800" dirty="0"/>
              <a:t>“listed” </a:t>
            </a:r>
            <a:endParaRPr sz="1800" dirty="0"/>
          </a:p>
          <a:p>
            <a:pPr marL="457200" marR="0" lvl="0" indent="-342900" algn="l" rtl="0">
              <a:lnSpc>
                <a:spcPct val="115000"/>
              </a:lnSpc>
              <a:spcBef>
                <a:spcPts val="0"/>
              </a:spcBef>
              <a:spcAft>
                <a:spcPts val="0"/>
              </a:spcAft>
              <a:buClr>
                <a:schemeClr val="dk2"/>
              </a:buClr>
              <a:buSzPts val="1800"/>
              <a:buFont typeface="Calibri"/>
              <a:buChar char="●"/>
            </a:pPr>
            <a:r>
              <a:rPr lang="en" sz="1800" b="0" i="0" u="none" strike="noStrike" cap="none" dirty="0">
                <a:solidFill>
                  <a:schemeClr val="dk2"/>
                </a:solidFill>
                <a:latin typeface="Calibri"/>
                <a:ea typeface="Calibri"/>
                <a:cs typeface="Calibri"/>
                <a:sym typeface="Calibri"/>
              </a:rPr>
              <a:t>There are over  2,800 companies who offer stocks on the NYSE, whose market capitalization was over $12 Billion as of 2017.  </a:t>
            </a:r>
            <a:endParaRPr sz="1800" b="0" i="0" u="none" strike="noStrike" cap="none" dirty="0">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b="0" i="0" u="sng" strike="noStrike" cap="none" dirty="0">
                <a:solidFill>
                  <a:schemeClr val="hlink"/>
                </a:solidFill>
                <a:latin typeface="Calibri"/>
                <a:ea typeface="Calibri"/>
                <a:cs typeface="Calibri"/>
                <a:sym typeface="Calibri"/>
                <a:hlinkClick r:id="rId3"/>
              </a:rPr>
              <a:t>www.nyse.com</a:t>
            </a:r>
            <a:endParaRPr sz="1800" b="0" i="0" u="none" strike="noStrike" cap="none" dirty="0">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b="0" i="0" u="none" strike="noStrike" cap="none" dirty="0">
                <a:solidFill>
                  <a:schemeClr val="dk2"/>
                </a:solidFill>
                <a:latin typeface="Calibri"/>
                <a:ea typeface="Calibri"/>
                <a:cs typeface="Calibri"/>
                <a:sym typeface="Calibri"/>
              </a:rPr>
              <a:t> </a:t>
            </a:r>
            <a:endParaRPr sz="1800" b="0" i="0" u="none" strike="noStrike" cap="none" dirty="0">
              <a:solidFill>
                <a:schemeClr val="dk2"/>
              </a:solidFill>
              <a:latin typeface="Calibri"/>
              <a:ea typeface="Calibri"/>
              <a:cs typeface="Calibri"/>
              <a:sym typeface="Calibri"/>
            </a:endParaRPr>
          </a:p>
        </p:txBody>
      </p:sp>
      <p:pic>
        <p:nvPicPr>
          <p:cNvPr id="404" name="Shape 404"/>
          <p:cNvPicPr preferRelativeResize="0"/>
          <p:nvPr/>
        </p:nvPicPr>
        <p:blipFill rotWithShape="1">
          <a:blip r:embed="rId4">
            <a:alphaModFix/>
          </a:blip>
          <a:srcRect/>
          <a:stretch/>
        </p:blipFill>
        <p:spPr>
          <a:xfrm>
            <a:off x="3478038" y="2849600"/>
            <a:ext cx="1719274" cy="1719274"/>
          </a:xfrm>
          <a:prstGeom prst="rect">
            <a:avLst/>
          </a:prstGeom>
          <a:noFill/>
          <a:ln>
            <a:noFill/>
          </a:ln>
        </p:spPr>
      </p:pic>
      <p:pic>
        <p:nvPicPr>
          <p:cNvPr id="405" name="Shape 405"/>
          <p:cNvPicPr preferRelativeResize="0"/>
          <p:nvPr/>
        </p:nvPicPr>
        <p:blipFill rotWithShape="1">
          <a:blip r:embed="rId5">
            <a:alphaModFix/>
          </a:blip>
          <a:srcRect/>
          <a:stretch/>
        </p:blipFill>
        <p:spPr>
          <a:xfrm>
            <a:off x="5578825" y="2600975"/>
            <a:ext cx="3092899" cy="2068400"/>
          </a:xfrm>
          <a:prstGeom prst="rect">
            <a:avLst/>
          </a:prstGeom>
          <a:noFill/>
          <a:ln>
            <a:noFill/>
          </a:ln>
        </p:spPr>
      </p:pic>
      <p:sp>
        <p:nvSpPr>
          <p:cNvPr id="406" name="Shape 406"/>
          <p:cNvSpPr txBox="1">
            <a:spLocks noGrp="1"/>
          </p:cNvSpPr>
          <p:nvPr>
            <p:ph type="title"/>
          </p:nvPr>
        </p:nvSpPr>
        <p:spPr>
          <a:xfrm>
            <a:off x="939075" y="294075"/>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rgbClr val="000000"/>
                </a:solidFill>
              </a:rPr>
              <a:t>New York Stock Exchange</a:t>
            </a:r>
            <a:endParaRPr sz="3000" b="1" i="0" u="none" strike="noStrike" cap="none">
              <a:solidFill>
                <a:srgbClr val="000000"/>
              </a:solidFill>
            </a:endParaRPr>
          </a:p>
        </p:txBody>
      </p:sp>
      <p:pic>
        <p:nvPicPr>
          <p:cNvPr id="407" name="Shape 407"/>
          <p:cNvPicPr preferRelativeResize="0"/>
          <p:nvPr/>
        </p:nvPicPr>
        <p:blipFill rotWithShape="1">
          <a:blip r:embed="rId6">
            <a:alphaModFix/>
          </a:blip>
          <a:srcRect/>
          <a:stretch/>
        </p:blipFill>
        <p:spPr>
          <a:xfrm>
            <a:off x="391975" y="2640975"/>
            <a:ext cx="2704548" cy="20283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359675" y="440404"/>
            <a:ext cx="84885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00000"/>
                </a:solidFill>
              </a:rPr>
              <a:t>NASDAQ</a:t>
            </a:r>
            <a:endParaRPr sz="3000" b="1" i="0" u="none" strike="noStrike" cap="none" dirty="0">
              <a:solidFill>
                <a:srgbClr val="000000"/>
              </a:solidFill>
            </a:endParaRPr>
          </a:p>
          <a:p>
            <a:pPr marL="0" marR="0" lvl="0" indent="0" algn="l" rtl="0">
              <a:lnSpc>
                <a:spcPct val="100000"/>
              </a:lnSpc>
              <a:spcBef>
                <a:spcPts val="0"/>
              </a:spcBef>
              <a:spcAft>
                <a:spcPts val="0"/>
              </a:spcAft>
              <a:buClr>
                <a:schemeClr val="lt1"/>
              </a:buClr>
              <a:buSzPts val="3000"/>
              <a:buFont typeface="Nunito"/>
              <a:buNone/>
            </a:pPr>
            <a:r>
              <a:rPr lang="en" sz="2200" b="1" dirty="0">
                <a:solidFill>
                  <a:srgbClr val="000000"/>
                </a:solidFill>
              </a:rPr>
              <a:t>National Assoc. of Securities Dealers Automated Quotations </a:t>
            </a:r>
            <a:endParaRPr sz="2200" b="1" dirty="0">
              <a:solidFill>
                <a:srgbClr val="000000"/>
              </a:solidFill>
            </a:endParaRPr>
          </a:p>
        </p:txBody>
      </p:sp>
      <p:sp>
        <p:nvSpPr>
          <p:cNvPr id="413" name="Shape 413"/>
          <p:cNvSpPr txBox="1">
            <a:spLocks noGrp="1"/>
          </p:cNvSpPr>
          <p:nvPr>
            <p:ph type="body" idx="1"/>
          </p:nvPr>
        </p:nvSpPr>
        <p:spPr>
          <a:xfrm>
            <a:off x="191825" y="1528291"/>
            <a:ext cx="4723800" cy="35649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Calibri"/>
              <a:buChar char="●"/>
            </a:pPr>
            <a:r>
              <a:rPr lang="en" sz="2000" dirty="0"/>
              <a:t>I</a:t>
            </a:r>
            <a:r>
              <a:rPr lang="en" sz="2000" b="0" i="0" u="none" strike="noStrike" cap="none" dirty="0">
                <a:solidFill>
                  <a:schemeClr val="dk2"/>
                </a:solidFill>
                <a:latin typeface="Calibri"/>
                <a:ea typeface="Calibri"/>
                <a:cs typeface="Calibri"/>
                <a:sym typeface="Calibri"/>
              </a:rPr>
              <a:t>s an </a:t>
            </a:r>
            <a:r>
              <a:rPr lang="en" sz="2000" b="1" i="0" u="none" strike="noStrike" cap="none" dirty="0">
                <a:solidFill>
                  <a:schemeClr val="dk2"/>
                </a:solidFill>
              </a:rPr>
              <a:t>over-the-counter</a:t>
            </a:r>
            <a:r>
              <a:rPr lang="en" sz="2000" b="0" i="0" u="none" strike="noStrike" cap="none" dirty="0">
                <a:solidFill>
                  <a:schemeClr val="dk2"/>
                </a:solidFill>
                <a:latin typeface="Calibri"/>
                <a:ea typeface="Calibri"/>
                <a:cs typeface="Calibri"/>
                <a:sym typeface="Calibri"/>
              </a:rPr>
              <a:t> electronic stock exchange</a:t>
            </a:r>
            <a:endParaRPr sz="2000" dirty="0"/>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The </a:t>
            </a:r>
            <a:r>
              <a:rPr lang="en" sz="2000" b="1" i="0" u="none" strike="noStrike" cap="none" dirty="0">
                <a:solidFill>
                  <a:schemeClr val="dk2"/>
                </a:solidFill>
              </a:rPr>
              <a:t>NASDAQ</a:t>
            </a:r>
            <a:r>
              <a:rPr lang="en" sz="2000" b="0" i="0" u="none" strike="noStrike" cap="none" dirty="0">
                <a:solidFill>
                  <a:schemeClr val="dk2"/>
                </a:solidFill>
                <a:latin typeface="Calibri"/>
                <a:ea typeface="Calibri"/>
                <a:cs typeface="Calibri"/>
                <a:sym typeface="Calibri"/>
              </a:rPr>
              <a:t> has more than 3,300 small American and foreign companies listed</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The company requirements  to become </a:t>
            </a:r>
            <a:r>
              <a:rPr lang="en" sz="2000" dirty="0"/>
              <a:t>“listed” </a:t>
            </a:r>
            <a:r>
              <a:rPr lang="en" sz="2000" b="0" i="0" u="none" strike="noStrike" cap="none" dirty="0">
                <a:solidFill>
                  <a:schemeClr val="dk2"/>
                </a:solidFill>
                <a:latin typeface="Calibri"/>
                <a:ea typeface="Calibri"/>
                <a:cs typeface="Calibri"/>
                <a:sym typeface="Calibri"/>
              </a:rPr>
              <a:t>are </a:t>
            </a:r>
            <a:r>
              <a:rPr lang="en" sz="2000" b="1" i="0" u="none" strike="noStrike" cap="none" dirty="0">
                <a:solidFill>
                  <a:schemeClr val="dk2"/>
                </a:solidFill>
              </a:rPr>
              <a:t>not as strict</a:t>
            </a:r>
            <a:r>
              <a:rPr lang="en" sz="2000" b="0" i="0" u="none" strike="noStrike" cap="none" dirty="0">
                <a:solidFill>
                  <a:schemeClr val="dk2"/>
                </a:solidFill>
                <a:latin typeface="Calibri"/>
                <a:ea typeface="Calibri"/>
                <a:cs typeface="Calibri"/>
                <a:sym typeface="Calibri"/>
              </a:rPr>
              <a:t> as NYSE </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The market capitalization for 2017 was over $21 trillion </a:t>
            </a:r>
            <a:endParaRPr sz="2000" b="0" i="0" u="none" strike="noStrike" cap="none" dirty="0">
              <a:solidFill>
                <a:schemeClr val="dk2"/>
              </a:solidFill>
              <a:latin typeface="Calibri"/>
              <a:ea typeface="Calibri"/>
              <a:cs typeface="Calibri"/>
              <a:sym typeface="Calibri"/>
            </a:endParaRPr>
          </a:p>
        </p:txBody>
      </p:sp>
      <p:pic>
        <p:nvPicPr>
          <p:cNvPr id="414" name="Shape 414"/>
          <p:cNvPicPr preferRelativeResize="0"/>
          <p:nvPr/>
        </p:nvPicPr>
        <p:blipFill rotWithShape="1">
          <a:blip r:embed="rId3">
            <a:alphaModFix/>
          </a:blip>
          <a:srcRect/>
          <a:stretch/>
        </p:blipFill>
        <p:spPr>
          <a:xfrm>
            <a:off x="4987650" y="1792751"/>
            <a:ext cx="3739274" cy="2494050"/>
          </a:xfrm>
          <a:prstGeom prst="rect">
            <a:avLst/>
          </a:prstGeom>
          <a:noFill/>
          <a:ln>
            <a:noFill/>
          </a:ln>
        </p:spPr>
      </p:pic>
      <p:sp>
        <p:nvSpPr>
          <p:cNvPr id="415" name="Shape 415"/>
          <p:cNvSpPr txBox="1"/>
          <p:nvPr/>
        </p:nvSpPr>
        <p:spPr>
          <a:xfrm>
            <a:off x="5203450" y="4456100"/>
            <a:ext cx="3117300" cy="311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u="sng">
                <a:solidFill>
                  <a:schemeClr val="hlink"/>
                </a:solidFill>
                <a:hlinkClick r:id="rId4"/>
              </a:rPr>
              <a:t>www.nasdaq.com</a:t>
            </a:r>
            <a:r>
              <a:rPr lang="en"/>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819150" y="485925"/>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rgbClr val="000000"/>
                </a:solidFill>
              </a:rPr>
              <a:t>Regional Stock Exchanges</a:t>
            </a:r>
            <a:endParaRPr sz="3000" b="1" i="0" u="none" strike="noStrike" cap="none">
              <a:solidFill>
                <a:srgbClr val="000000"/>
              </a:solidFill>
            </a:endParaRPr>
          </a:p>
        </p:txBody>
      </p:sp>
      <p:sp>
        <p:nvSpPr>
          <p:cNvPr id="421" name="Shape 421"/>
          <p:cNvSpPr txBox="1">
            <a:spLocks noGrp="1"/>
          </p:cNvSpPr>
          <p:nvPr>
            <p:ph type="body" idx="1"/>
          </p:nvPr>
        </p:nvSpPr>
        <p:spPr>
          <a:xfrm>
            <a:off x="819150" y="1055549"/>
            <a:ext cx="7505700" cy="1133977"/>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Char char="●"/>
            </a:pPr>
            <a:r>
              <a:rPr lang="en" sz="1800" dirty="0"/>
              <a:t>Place to </a:t>
            </a:r>
            <a:r>
              <a:rPr lang="en" sz="1800" i="0" u="none" strike="noStrike" cap="none" dirty="0">
                <a:solidFill>
                  <a:schemeClr val="dk2"/>
                </a:solidFill>
              </a:rPr>
              <a:t>trade stocks to investors living in a specific geographical area</a:t>
            </a:r>
            <a:endParaRPr sz="1800" dirty="0"/>
          </a:p>
          <a:p>
            <a:pPr marL="457200" marR="0" lvl="0" indent="-342900" algn="l" rtl="0">
              <a:lnSpc>
                <a:spcPct val="115000"/>
              </a:lnSpc>
              <a:spcBef>
                <a:spcPts val="0"/>
              </a:spcBef>
              <a:spcAft>
                <a:spcPts val="0"/>
              </a:spcAft>
              <a:buClr>
                <a:schemeClr val="dk2"/>
              </a:buClr>
              <a:buSzPts val="1800"/>
              <a:buChar char="●"/>
            </a:pPr>
            <a:r>
              <a:rPr lang="en" sz="1800" dirty="0"/>
              <a:t>Can be found in major urban cities like Bost</a:t>
            </a:r>
            <a:r>
              <a:rPr lang="en" sz="1800" i="0" u="none" strike="noStrike" cap="none" dirty="0">
                <a:solidFill>
                  <a:schemeClr val="dk2"/>
                </a:solidFill>
              </a:rPr>
              <a:t>on, Cincinnati, </a:t>
            </a:r>
            <a:r>
              <a:rPr lang="en" sz="1800" dirty="0"/>
              <a:t>Philadelphia, Spokane, and also </a:t>
            </a:r>
            <a:r>
              <a:rPr lang="en" sz="1800" i="0" u="none" strike="noStrike" cap="none" dirty="0">
                <a:solidFill>
                  <a:schemeClr val="dk2"/>
                </a:solidFill>
              </a:rPr>
              <a:t>Intermountain, Midwest</a:t>
            </a:r>
            <a:endParaRPr sz="1800" i="0" u="none" strike="noStrike" cap="none" dirty="0">
              <a:solidFill>
                <a:schemeClr val="dk2"/>
              </a:solidFill>
            </a:endParaRPr>
          </a:p>
        </p:txBody>
      </p:sp>
      <p:pic>
        <p:nvPicPr>
          <p:cNvPr id="422" name="Shape 422"/>
          <p:cNvPicPr preferRelativeResize="0"/>
          <p:nvPr/>
        </p:nvPicPr>
        <p:blipFill rotWithShape="1">
          <a:blip r:embed="rId3">
            <a:alphaModFix/>
          </a:blip>
          <a:srcRect/>
          <a:stretch/>
        </p:blipFill>
        <p:spPr>
          <a:xfrm>
            <a:off x="525775" y="2369925"/>
            <a:ext cx="3046774" cy="2285075"/>
          </a:xfrm>
          <a:prstGeom prst="rect">
            <a:avLst/>
          </a:prstGeom>
          <a:noFill/>
          <a:ln>
            <a:noFill/>
          </a:ln>
        </p:spPr>
      </p:pic>
      <p:pic>
        <p:nvPicPr>
          <p:cNvPr id="423" name="Shape 423"/>
          <p:cNvPicPr preferRelativeResize="0"/>
          <p:nvPr/>
        </p:nvPicPr>
        <p:blipFill rotWithShape="1">
          <a:blip r:embed="rId4">
            <a:alphaModFix/>
          </a:blip>
          <a:srcRect b="9656"/>
          <a:stretch/>
        </p:blipFill>
        <p:spPr>
          <a:xfrm>
            <a:off x="4024338" y="2369925"/>
            <a:ext cx="4300512" cy="2285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716275" y="588425"/>
            <a:ext cx="7505700" cy="954600"/>
          </a:xfrm>
          <a:prstGeom prst="rect">
            <a:avLst/>
          </a:prstGeom>
        </p:spPr>
        <p:txBody>
          <a:bodyPr spcFirstLastPara="1" wrap="square" lIns="91425" tIns="91425" rIns="91425" bIns="91425" anchor="t" anchorCtr="0">
            <a:noAutofit/>
          </a:bodyPr>
          <a:lstStyle/>
          <a:p>
            <a:pPr marL="0" lvl="0" indent="0" algn="r">
              <a:spcBef>
                <a:spcPts val="0"/>
              </a:spcBef>
              <a:spcAft>
                <a:spcPts val="0"/>
              </a:spcAft>
              <a:buNone/>
            </a:pPr>
            <a:r>
              <a:rPr lang="en" b="1">
                <a:solidFill>
                  <a:srgbClr val="000000"/>
                </a:solidFill>
              </a:rPr>
              <a:t>International Stock Exchanges</a:t>
            </a:r>
            <a:endParaRPr b="1">
              <a:solidFill>
                <a:srgbClr val="000000"/>
              </a:solidFill>
            </a:endParaRPr>
          </a:p>
        </p:txBody>
      </p:sp>
      <p:pic>
        <p:nvPicPr>
          <p:cNvPr id="429" name="Shape 429"/>
          <p:cNvPicPr preferRelativeResize="0"/>
          <p:nvPr/>
        </p:nvPicPr>
        <p:blipFill>
          <a:blip r:embed="rId3">
            <a:alphaModFix/>
          </a:blip>
          <a:stretch>
            <a:fillRect/>
          </a:stretch>
        </p:blipFill>
        <p:spPr>
          <a:xfrm>
            <a:off x="1978350" y="1236900"/>
            <a:ext cx="6447450" cy="3284976"/>
          </a:xfrm>
          <a:prstGeom prst="rect">
            <a:avLst/>
          </a:prstGeom>
          <a:noFill/>
          <a:ln>
            <a:noFill/>
          </a:ln>
        </p:spPr>
      </p:pic>
      <p:sp>
        <p:nvSpPr>
          <p:cNvPr id="430" name="Shape 430"/>
          <p:cNvSpPr txBox="1"/>
          <p:nvPr/>
        </p:nvSpPr>
        <p:spPr>
          <a:xfrm>
            <a:off x="462925" y="767250"/>
            <a:ext cx="1903200" cy="3883200"/>
          </a:xfrm>
          <a:prstGeom prst="rect">
            <a:avLst/>
          </a:prstGeom>
          <a:solidFill>
            <a:srgbClr val="D0E0E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1" name="Shape 431"/>
          <p:cNvSpPr txBox="1">
            <a:spLocks noGrp="1"/>
          </p:cNvSpPr>
          <p:nvPr>
            <p:ph type="body" idx="1"/>
          </p:nvPr>
        </p:nvSpPr>
        <p:spPr>
          <a:xfrm>
            <a:off x="459100" y="818550"/>
            <a:ext cx="1803900" cy="3776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CAC = France</a:t>
            </a:r>
            <a:endParaRPr sz="1800" dirty="0"/>
          </a:p>
          <a:p>
            <a:pPr marL="457200" lvl="0" indent="-342900" rtl="0">
              <a:spcBef>
                <a:spcPts val="0"/>
              </a:spcBef>
              <a:spcAft>
                <a:spcPts val="0"/>
              </a:spcAft>
              <a:buSzPts val="1800"/>
              <a:buChar char="●"/>
            </a:pPr>
            <a:r>
              <a:rPr lang="en" sz="1800" dirty="0"/>
              <a:t>DAX = Germany</a:t>
            </a:r>
            <a:endParaRPr sz="1800" dirty="0"/>
          </a:p>
          <a:p>
            <a:pPr marL="457200" lvl="0" indent="-342900" rtl="0">
              <a:spcBef>
                <a:spcPts val="0"/>
              </a:spcBef>
              <a:spcAft>
                <a:spcPts val="0"/>
              </a:spcAft>
              <a:buSzPts val="1800"/>
              <a:buChar char="●"/>
            </a:pPr>
            <a:r>
              <a:rPr lang="en" sz="1800" dirty="0"/>
              <a:t>FTSE = United Kingdom</a:t>
            </a:r>
            <a:endParaRPr sz="1800" dirty="0"/>
          </a:p>
          <a:p>
            <a:pPr marL="457200" lvl="0" indent="-342900" rtl="0">
              <a:spcBef>
                <a:spcPts val="0"/>
              </a:spcBef>
              <a:spcAft>
                <a:spcPts val="0"/>
              </a:spcAft>
              <a:buSzPts val="1800"/>
              <a:buChar char="●"/>
            </a:pPr>
            <a:r>
              <a:rPr lang="en" sz="1800" dirty="0"/>
              <a:t>Hang Seng = Hong Kong </a:t>
            </a:r>
            <a:endParaRPr sz="1800" dirty="0"/>
          </a:p>
          <a:p>
            <a:pPr marL="457200" lvl="0" indent="-342900" rtl="0">
              <a:spcBef>
                <a:spcPts val="0"/>
              </a:spcBef>
              <a:spcAft>
                <a:spcPts val="0"/>
              </a:spcAft>
              <a:buSzPts val="1800"/>
              <a:buChar char="●"/>
            </a:pPr>
            <a:r>
              <a:rPr lang="en" sz="1800" dirty="0"/>
              <a:t>Nikkei = Japan</a:t>
            </a:r>
            <a:endParaRPr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623850" y="460700"/>
            <a:ext cx="4473900" cy="702600"/>
          </a:xfrm>
          <a:prstGeom prst="rect">
            <a:avLst/>
          </a:prstGeom>
          <a:solidFill>
            <a:srgbClr val="08BE7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b="1" dirty="0">
                <a:solidFill>
                  <a:schemeClr val="dk2"/>
                </a:solidFill>
              </a:rPr>
              <a:t>Markets are Auctions </a:t>
            </a:r>
            <a:endParaRPr sz="3000" b="1" i="0" u="none" strike="noStrike" cap="none" dirty="0">
              <a:solidFill>
                <a:schemeClr val="dk2"/>
              </a:solidFill>
              <a:latin typeface="Nunito"/>
              <a:ea typeface="Nunito"/>
              <a:cs typeface="Nunito"/>
              <a:sym typeface="Nunito"/>
            </a:endParaRPr>
          </a:p>
        </p:txBody>
      </p:sp>
      <p:sp>
        <p:nvSpPr>
          <p:cNvPr id="437" name="Shape 437"/>
          <p:cNvSpPr txBox="1">
            <a:spLocks noGrp="1"/>
          </p:cNvSpPr>
          <p:nvPr>
            <p:ph type="body" idx="1"/>
          </p:nvPr>
        </p:nvSpPr>
        <p:spPr>
          <a:xfrm>
            <a:off x="97975" y="1295750"/>
            <a:ext cx="5839800" cy="35025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dirty="0">
                <a:solidFill>
                  <a:schemeClr val="dk2"/>
                </a:solidFill>
                <a:latin typeface="Calibri"/>
                <a:ea typeface="Calibri"/>
                <a:cs typeface="Calibri"/>
                <a:sym typeface="Calibri"/>
              </a:rPr>
              <a:t>Buyers and sellers </a:t>
            </a:r>
            <a:r>
              <a:rPr lang="en" sz="2000" b="0" i="0" u="none" strike="noStrike" cap="none" dirty="0">
                <a:solidFill>
                  <a:schemeClr val="dk2"/>
                </a:solidFill>
                <a:latin typeface="Calibri"/>
                <a:ea typeface="Calibri"/>
                <a:cs typeface="Calibri"/>
                <a:sym typeface="Calibri"/>
              </a:rPr>
              <a:t>meet to compete for best price </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Based upon the </a:t>
            </a:r>
            <a:r>
              <a:rPr lang="en" sz="2000" b="1" i="0" u="none" strike="noStrike" cap="none" dirty="0">
                <a:solidFill>
                  <a:schemeClr val="dk2"/>
                </a:solidFill>
                <a:latin typeface="Calibri"/>
                <a:ea typeface="Calibri"/>
                <a:cs typeface="Calibri"/>
                <a:sym typeface="Calibri"/>
              </a:rPr>
              <a:t>laws of supply and demand</a:t>
            </a:r>
            <a:endParaRPr sz="2000" b="1" i="0" u="none" strike="noStrike" cap="none" dirty="0">
              <a:solidFill>
                <a:schemeClr val="dk2"/>
              </a:solidFill>
              <a:latin typeface="Calibri"/>
              <a:ea typeface="Calibri"/>
              <a:cs typeface="Calibri"/>
              <a:sym typeface="Calibri"/>
            </a:endParaRPr>
          </a:p>
          <a:p>
            <a:pPr marL="0" marR="0" lvl="0" indent="0" algn="l" rtl="0">
              <a:lnSpc>
                <a:spcPct val="115000"/>
              </a:lnSpc>
              <a:spcBef>
                <a:spcPts val="0"/>
              </a:spcBef>
              <a:spcAft>
                <a:spcPts val="0"/>
              </a:spcAft>
              <a:buNone/>
            </a:pPr>
            <a:r>
              <a:rPr lang="en" sz="2000" b="1" dirty="0"/>
              <a:t>       ______________________________________</a:t>
            </a:r>
            <a:endParaRPr sz="2000" b="1" dirty="0"/>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dirty="0">
                <a:solidFill>
                  <a:schemeClr val="dk2"/>
                </a:solidFill>
                <a:latin typeface="Calibri"/>
                <a:ea typeface="Calibri"/>
                <a:cs typeface="Calibri"/>
                <a:sym typeface="Calibri"/>
              </a:rPr>
              <a:t>Supply</a:t>
            </a:r>
            <a:r>
              <a:rPr lang="en" sz="2000" b="0" i="0" u="none" strike="noStrike" cap="none" dirty="0">
                <a:solidFill>
                  <a:schemeClr val="dk2"/>
                </a:solidFill>
                <a:latin typeface="Calibri"/>
                <a:ea typeface="Calibri"/>
                <a:cs typeface="Calibri"/>
                <a:sym typeface="Calibri"/>
              </a:rPr>
              <a:t> is the relationship of prices to the quantities of a good or service sellers are </a:t>
            </a:r>
            <a:r>
              <a:rPr lang="en" sz="2000" b="1" i="0" u="none" strike="noStrike" cap="none" dirty="0">
                <a:solidFill>
                  <a:schemeClr val="dk2"/>
                </a:solidFill>
                <a:latin typeface="Calibri"/>
                <a:ea typeface="Calibri"/>
                <a:cs typeface="Calibri"/>
                <a:sym typeface="Calibri"/>
              </a:rPr>
              <a:t>willing</a:t>
            </a:r>
            <a:r>
              <a:rPr lang="en" sz="2000" b="0" i="0" u="none" strike="noStrike" cap="none" dirty="0">
                <a:solidFill>
                  <a:schemeClr val="dk2"/>
                </a:solidFill>
                <a:latin typeface="Calibri"/>
                <a:ea typeface="Calibri"/>
                <a:cs typeface="Calibri"/>
                <a:sym typeface="Calibri"/>
              </a:rPr>
              <a:t> </a:t>
            </a:r>
            <a:r>
              <a:rPr lang="en" sz="2000" b="1" i="0" u="none" strike="noStrike" cap="none" dirty="0">
                <a:solidFill>
                  <a:schemeClr val="dk2"/>
                </a:solidFill>
                <a:latin typeface="Calibri"/>
                <a:ea typeface="Calibri"/>
                <a:cs typeface="Calibri"/>
                <a:sym typeface="Calibri"/>
              </a:rPr>
              <a:t>to offer for sale </a:t>
            </a:r>
            <a:r>
              <a:rPr lang="en" sz="2000" b="0" i="0" u="none" strike="noStrike" cap="none" dirty="0">
                <a:solidFill>
                  <a:schemeClr val="dk2"/>
                </a:solidFill>
                <a:latin typeface="Calibri"/>
                <a:ea typeface="Calibri"/>
                <a:cs typeface="Calibri"/>
                <a:sym typeface="Calibri"/>
              </a:rPr>
              <a:t>at any given point in time</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dirty="0">
                <a:solidFill>
                  <a:schemeClr val="dk2"/>
                </a:solidFill>
                <a:latin typeface="Calibri"/>
                <a:ea typeface="Calibri"/>
                <a:cs typeface="Calibri"/>
                <a:sym typeface="Calibri"/>
              </a:rPr>
              <a:t>Demand</a:t>
            </a:r>
            <a:r>
              <a:rPr lang="en" sz="2000" b="0" i="0" u="none" strike="noStrike" cap="none" dirty="0">
                <a:solidFill>
                  <a:schemeClr val="dk2"/>
                </a:solidFill>
                <a:latin typeface="Calibri"/>
                <a:ea typeface="Calibri"/>
                <a:cs typeface="Calibri"/>
                <a:sym typeface="Calibri"/>
              </a:rPr>
              <a:t> is the relationship between prices and the corresponding quantities of a good or service buyers are </a:t>
            </a:r>
            <a:r>
              <a:rPr lang="en" sz="2000" b="1" i="0" u="none" strike="noStrike" cap="none" dirty="0">
                <a:solidFill>
                  <a:schemeClr val="dk2"/>
                </a:solidFill>
                <a:latin typeface="Calibri"/>
                <a:ea typeface="Calibri"/>
                <a:cs typeface="Calibri"/>
                <a:sym typeface="Calibri"/>
              </a:rPr>
              <a:t>willing to purchase </a:t>
            </a:r>
            <a:r>
              <a:rPr lang="en" sz="2000" b="0" i="0" u="none" strike="noStrike" cap="none" dirty="0">
                <a:solidFill>
                  <a:schemeClr val="dk2"/>
                </a:solidFill>
                <a:latin typeface="Calibri"/>
                <a:ea typeface="Calibri"/>
                <a:cs typeface="Calibri"/>
                <a:sym typeface="Calibri"/>
              </a:rPr>
              <a:t>at any given point in time</a:t>
            </a:r>
            <a:endParaRPr sz="20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438" name="Shape 438"/>
          <p:cNvPicPr preferRelativeResize="0"/>
          <p:nvPr/>
        </p:nvPicPr>
        <p:blipFill rotWithShape="1">
          <a:blip r:embed="rId3">
            <a:alphaModFix/>
          </a:blip>
          <a:srcRect/>
          <a:stretch/>
        </p:blipFill>
        <p:spPr>
          <a:xfrm>
            <a:off x="5893122" y="279009"/>
            <a:ext cx="2989150" cy="2823420"/>
          </a:xfrm>
          <a:prstGeom prst="rect">
            <a:avLst/>
          </a:prstGeom>
          <a:noFill/>
          <a:ln>
            <a:noFill/>
          </a:ln>
        </p:spPr>
      </p:pic>
      <p:sp>
        <p:nvSpPr>
          <p:cNvPr id="439" name="Shape 439"/>
          <p:cNvSpPr/>
          <p:nvPr/>
        </p:nvSpPr>
        <p:spPr>
          <a:xfrm>
            <a:off x="7017121" y="1627809"/>
            <a:ext cx="229500" cy="2199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Shape 440"/>
          <p:cNvSpPr/>
          <p:nvPr/>
        </p:nvSpPr>
        <p:spPr>
          <a:xfrm rot="-3251883">
            <a:off x="5440216" y="2613986"/>
            <a:ext cx="2007600" cy="234300"/>
          </a:xfrm>
          <a:prstGeom prst="rightArrow">
            <a:avLst>
              <a:gd name="adj1" fmla="val 61015"/>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Shape 441"/>
          <p:cNvSpPr txBox="1"/>
          <p:nvPr/>
        </p:nvSpPr>
        <p:spPr>
          <a:xfrm>
            <a:off x="6102089" y="3427597"/>
            <a:ext cx="2559600" cy="1102712"/>
          </a:xfrm>
          <a:prstGeom prst="rect">
            <a:avLst/>
          </a:prstGeom>
          <a:solidFill>
            <a:srgbClr val="08BE72"/>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panose="020F0502020204030204" pitchFamily="34" charset="0"/>
                <a:ea typeface="Cambria"/>
                <a:cs typeface="Calibri" panose="020F0502020204030204" pitchFamily="34" charset="0"/>
                <a:sym typeface="Cambria"/>
              </a:rPr>
              <a:t>A trade occurs when the best bid meets the lowest offer to sell. </a:t>
            </a:r>
            <a:endParaRPr sz="1800" b="1" i="0" u="none" strike="noStrike" cap="none" dirty="0">
              <a:solidFill>
                <a:schemeClr val="dk1"/>
              </a:solidFill>
              <a:latin typeface="Calibri" panose="020F0502020204030204" pitchFamily="34" charset="0"/>
              <a:ea typeface="Cambria"/>
              <a:cs typeface="Calibri" panose="020F0502020204030204" pitchFamily="34" charset="0"/>
              <a:sym typeface="Cambria"/>
            </a:endParaRPr>
          </a:p>
          <a:p>
            <a:pPr marL="0" marR="0" lvl="0" indent="0" algn="l" rtl="0">
              <a:lnSpc>
                <a:spcPct val="100000"/>
              </a:lnSpc>
              <a:spcBef>
                <a:spcPts val="1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226550" y="387275"/>
            <a:ext cx="7505700" cy="954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3000"/>
              <a:buFont typeface="Nunito"/>
              <a:buNone/>
            </a:pPr>
            <a:r>
              <a:rPr lang="en" sz="3000" b="1" i="0" u="none" strike="noStrike" cap="none" dirty="0">
                <a:solidFill>
                  <a:srgbClr val="134F5C"/>
                </a:solidFill>
                <a:latin typeface="Nunito"/>
                <a:ea typeface="Nunito"/>
                <a:cs typeface="Nunito"/>
                <a:sym typeface="Nunito"/>
              </a:rPr>
              <a:t>Why Do Companies Issue Stocks?</a:t>
            </a:r>
            <a:endParaRPr sz="3000" b="1" i="0" u="none" strike="noStrike" cap="none" dirty="0">
              <a:solidFill>
                <a:srgbClr val="134F5C"/>
              </a:solidFill>
              <a:latin typeface="Nunito"/>
              <a:ea typeface="Nunito"/>
              <a:cs typeface="Nunito"/>
              <a:sym typeface="Nunito"/>
            </a:endParaRPr>
          </a:p>
        </p:txBody>
      </p:sp>
      <p:sp>
        <p:nvSpPr>
          <p:cNvPr id="150" name="Shape 150"/>
          <p:cNvSpPr txBox="1">
            <a:spLocks noGrp="1"/>
          </p:cNvSpPr>
          <p:nvPr>
            <p:ph type="body" idx="1"/>
          </p:nvPr>
        </p:nvSpPr>
        <p:spPr>
          <a:xfrm>
            <a:off x="332400" y="1014275"/>
            <a:ext cx="8479200" cy="37941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300"/>
              <a:buFont typeface="Calibri"/>
              <a:buNone/>
            </a:pPr>
            <a:r>
              <a:rPr lang="en" sz="2400" b="0" i="0" u="none" strike="noStrike" cap="none" dirty="0">
                <a:solidFill>
                  <a:schemeClr val="dk2"/>
                </a:solidFill>
                <a:latin typeface="Calibri"/>
                <a:ea typeface="Calibri"/>
                <a:cs typeface="Calibri"/>
                <a:sym typeface="Calibri"/>
              </a:rPr>
              <a:t>When a company would like to grow or expand, it can choose to sell stocks to raise funds to pay for ongoing business activities. It is popular because: </a:t>
            </a:r>
            <a:endParaRPr sz="24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1600"/>
              </a:spcBef>
              <a:spcAft>
                <a:spcPts val="0"/>
              </a:spcAft>
              <a:buClr>
                <a:schemeClr val="dk2"/>
              </a:buClr>
              <a:buSzPts val="2200"/>
              <a:buFont typeface="Calibri"/>
              <a:buChar char="●"/>
            </a:pPr>
            <a:r>
              <a:rPr lang="en" sz="2200" b="1" i="1" u="none" strike="noStrike" cap="none" dirty="0">
                <a:solidFill>
                  <a:schemeClr val="dk2"/>
                </a:solidFill>
                <a:latin typeface="Calibri"/>
                <a:ea typeface="Calibri"/>
                <a:cs typeface="Calibri"/>
                <a:sym typeface="Calibri"/>
              </a:rPr>
              <a:t>The company does not have to repay the money</a:t>
            </a:r>
            <a:endParaRPr sz="2200" b="1" i="1"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Char char="●"/>
            </a:pPr>
            <a:r>
              <a:rPr lang="en" sz="2200" b="1" i="1" u="none" strike="noStrike" cap="none" dirty="0">
                <a:solidFill>
                  <a:schemeClr val="dk2"/>
                </a:solidFill>
                <a:latin typeface="Calibri"/>
                <a:ea typeface="Calibri"/>
                <a:cs typeface="Calibri"/>
                <a:sym typeface="Calibri"/>
              </a:rPr>
              <a:t>Allows for owners to make further investments using stock-frees up cash</a:t>
            </a:r>
            <a:endParaRPr sz="2200" b="1" i="1"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Char char="●"/>
            </a:pPr>
            <a:r>
              <a:rPr lang="en" sz="2200" b="1" i="1" u="none" strike="noStrike" cap="none" dirty="0">
                <a:solidFill>
                  <a:schemeClr val="dk2"/>
                </a:solidFill>
                <a:latin typeface="Calibri"/>
                <a:ea typeface="Calibri"/>
                <a:cs typeface="Calibri"/>
                <a:sym typeface="Calibri"/>
              </a:rPr>
              <a:t>Paying dividends is optional</a:t>
            </a:r>
            <a:endParaRPr sz="2200" b="1" i="1" u="none" strike="noStrike" cap="none" dirty="0">
              <a:solidFill>
                <a:schemeClr val="dk2"/>
              </a:solidFill>
              <a:latin typeface="Calibri"/>
              <a:ea typeface="Calibri"/>
              <a:cs typeface="Calibri"/>
              <a:sym typeface="Calibri"/>
            </a:endParaRPr>
          </a:p>
          <a:p>
            <a:pPr marL="914400" marR="0" lvl="1" indent="-381000" algn="l" rtl="0">
              <a:lnSpc>
                <a:spcPct val="115000"/>
              </a:lnSpc>
              <a:spcBef>
                <a:spcPts val="0"/>
              </a:spcBef>
              <a:spcAft>
                <a:spcPts val="0"/>
              </a:spcAft>
              <a:buClr>
                <a:schemeClr val="dk2"/>
              </a:buClr>
              <a:buSzPts val="2400"/>
              <a:buFont typeface="Calibri"/>
              <a:buChar char="○"/>
            </a:pPr>
            <a:r>
              <a:rPr lang="en" sz="2400" b="1" i="0" u="none" strike="noStrike" cap="none" dirty="0">
                <a:solidFill>
                  <a:schemeClr val="dk2"/>
                </a:solidFill>
                <a:latin typeface="Calibri"/>
                <a:ea typeface="Calibri"/>
                <a:cs typeface="Calibri"/>
                <a:sym typeface="Calibri"/>
              </a:rPr>
              <a:t>What’s a Dividend?                                                               </a:t>
            </a:r>
            <a:r>
              <a:rPr lang="en" sz="2400" b="0" i="1" u="none" strike="noStrike" cap="none" dirty="0">
                <a:solidFill>
                  <a:schemeClr val="dk2"/>
                </a:solidFill>
                <a:latin typeface="Calibri"/>
                <a:ea typeface="Calibri"/>
                <a:cs typeface="Calibri"/>
                <a:sym typeface="Calibri"/>
              </a:rPr>
              <a:t>distributions of earnings paid to stockholders</a:t>
            </a:r>
            <a:endParaRPr sz="2400" b="0" i="1"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151" name="Shape 151"/>
          <p:cNvPicPr preferRelativeResize="0"/>
          <p:nvPr/>
        </p:nvPicPr>
        <p:blipFill rotWithShape="1">
          <a:blip r:embed="rId3">
            <a:alphaModFix/>
          </a:blip>
          <a:srcRect l="-4569" t="15882" r="-2944" b="11527"/>
          <a:stretch/>
        </p:blipFill>
        <p:spPr>
          <a:xfrm>
            <a:off x="6870649" y="3178751"/>
            <a:ext cx="1861601" cy="16296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26492" y="392201"/>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b="1">
                <a:solidFill>
                  <a:srgbClr val="057F4C"/>
                </a:solidFill>
              </a:rPr>
              <a:t>Buying &amp; Selling </a:t>
            </a:r>
            <a:endParaRPr sz="3000" b="1" i="0" u="none" strike="noStrike" cap="none">
              <a:solidFill>
                <a:srgbClr val="057F4C"/>
              </a:solidFill>
              <a:latin typeface="Nunito"/>
              <a:ea typeface="Nunito"/>
              <a:cs typeface="Nunito"/>
              <a:sym typeface="Nunito"/>
            </a:endParaRPr>
          </a:p>
        </p:txBody>
      </p:sp>
      <p:sp>
        <p:nvSpPr>
          <p:cNvPr id="447" name="Shape 447"/>
          <p:cNvSpPr txBox="1">
            <a:spLocks noGrp="1"/>
          </p:cNvSpPr>
          <p:nvPr>
            <p:ph type="body" idx="1"/>
          </p:nvPr>
        </p:nvSpPr>
        <p:spPr>
          <a:xfrm>
            <a:off x="268623" y="908809"/>
            <a:ext cx="3700676" cy="3965864"/>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2"/>
              </a:buClr>
              <a:buSzPts val="1400"/>
              <a:buFont typeface="Calibri"/>
              <a:buChar char="●"/>
            </a:pPr>
            <a:r>
              <a:rPr lang="en" sz="2000" b="0" i="0" u="none" strike="noStrike" cap="none" dirty="0">
                <a:solidFill>
                  <a:schemeClr val="dk2"/>
                </a:solidFill>
                <a:latin typeface="Calibri"/>
                <a:ea typeface="Calibri"/>
                <a:cs typeface="Calibri"/>
                <a:sym typeface="Calibri"/>
              </a:rPr>
              <a:t>Investors buy and trade stock through brokers.</a:t>
            </a:r>
            <a:endParaRPr dirty="0"/>
          </a:p>
          <a:p>
            <a:pPr marL="457200" marR="0" lvl="0" indent="-317500" algn="l" rtl="0">
              <a:lnSpc>
                <a:spcPct val="115000"/>
              </a:lnSpc>
              <a:spcBef>
                <a:spcPts val="0"/>
              </a:spcBef>
              <a:spcAft>
                <a:spcPts val="0"/>
              </a:spcAft>
              <a:buClr>
                <a:schemeClr val="dk2"/>
              </a:buClr>
              <a:buSzPts val="1400"/>
              <a:buFont typeface="Calibri"/>
              <a:buChar char="●"/>
            </a:pPr>
            <a:r>
              <a:rPr lang="en" sz="2000" dirty="0"/>
              <a:t>An investor will establish an </a:t>
            </a:r>
            <a:r>
              <a:rPr lang="en" sz="2000" b="0" i="0" u="none" strike="noStrike" cap="none" dirty="0">
                <a:solidFill>
                  <a:schemeClr val="dk2"/>
                </a:solidFill>
                <a:latin typeface="Calibri"/>
                <a:ea typeface="Calibri"/>
                <a:cs typeface="Calibri"/>
                <a:sym typeface="Calibri"/>
              </a:rPr>
              <a:t>account by depositing cash or stocks in a </a:t>
            </a:r>
            <a:r>
              <a:rPr lang="en" sz="2000" b="1" i="0" u="none" strike="noStrike" cap="none" dirty="0">
                <a:solidFill>
                  <a:schemeClr val="dk2"/>
                </a:solidFill>
                <a:latin typeface="Calibri"/>
                <a:ea typeface="Calibri"/>
                <a:cs typeface="Calibri"/>
                <a:sym typeface="Calibri"/>
              </a:rPr>
              <a:t>brokerage account</a:t>
            </a:r>
            <a:r>
              <a:rPr lang="en" sz="2000" b="0" i="0" u="none"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dirty="0"/>
              <a:t>Stocks can be bought and sold through a full service broker OR a discount brokerage, often through an online website </a:t>
            </a:r>
            <a:endParaRPr sz="2000" dirty="0"/>
          </a:p>
          <a:p>
            <a:pPr marL="0" marR="0" lvl="0" indent="0" algn="l" rtl="0">
              <a:lnSpc>
                <a:spcPct val="115000"/>
              </a:lnSpc>
              <a:spcBef>
                <a:spcPts val="1600"/>
              </a:spcBef>
              <a:spcAft>
                <a:spcPts val="1600"/>
              </a:spcAft>
              <a:buClr>
                <a:schemeClr val="dk2"/>
              </a:buClr>
              <a:buSzPts val="1300"/>
              <a:buFont typeface="Calibri"/>
              <a:buNone/>
            </a:pPr>
            <a:endParaRPr sz="2000" b="0" i="0" u="none" strike="noStrike" cap="none" dirty="0">
              <a:solidFill>
                <a:schemeClr val="dk2"/>
              </a:solidFill>
              <a:latin typeface="Calibri"/>
              <a:ea typeface="Calibri"/>
              <a:cs typeface="Calibri"/>
              <a:sym typeface="Calibri"/>
            </a:endParaRPr>
          </a:p>
        </p:txBody>
      </p:sp>
      <p:pic>
        <p:nvPicPr>
          <p:cNvPr id="448" name="Shape 448"/>
          <p:cNvPicPr preferRelativeResize="0"/>
          <p:nvPr/>
        </p:nvPicPr>
        <p:blipFill rotWithShape="1">
          <a:blip r:embed="rId3">
            <a:alphaModFix/>
          </a:blip>
          <a:srcRect/>
          <a:stretch/>
        </p:blipFill>
        <p:spPr>
          <a:xfrm>
            <a:off x="4180114" y="502375"/>
            <a:ext cx="4039750" cy="1887725"/>
          </a:xfrm>
          <a:prstGeom prst="rect">
            <a:avLst/>
          </a:prstGeom>
          <a:noFill/>
          <a:ln>
            <a:noFill/>
          </a:ln>
        </p:spPr>
      </p:pic>
      <p:pic>
        <p:nvPicPr>
          <p:cNvPr id="449" name="Shape 449"/>
          <p:cNvPicPr preferRelativeResize="0"/>
          <p:nvPr/>
        </p:nvPicPr>
        <p:blipFill rotWithShape="1">
          <a:blip r:embed="rId4">
            <a:alphaModFix/>
          </a:blip>
          <a:srcRect/>
          <a:stretch/>
        </p:blipFill>
        <p:spPr>
          <a:xfrm>
            <a:off x="4179342" y="2500274"/>
            <a:ext cx="1526589" cy="1017724"/>
          </a:xfrm>
          <a:prstGeom prst="rect">
            <a:avLst/>
          </a:prstGeom>
          <a:noFill/>
          <a:ln>
            <a:noFill/>
          </a:ln>
        </p:spPr>
      </p:pic>
      <p:pic>
        <p:nvPicPr>
          <p:cNvPr id="450" name="Shape 450"/>
          <p:cNvPicPr preferRelativeResize="0"/>
          <p:nvPr/>
        </p:nvPicPr>
        <p:blipFill rotWithShape="1">
          <a:blip r:embed="rId5">
            <a:alphaModFix/>
          </a:blip>
          <a:srcRect/>
          <a:stretch/>
        </p:blipFill>
        <p:spPr>
          <a:xfrm>
            <a:off x="3969299" y="3913181"/>
            <a:ext cx="4774899" cy="936325"/>
          </a:xfrm>
          <a:prstGeom prst="rect">
            <a:avLst/>
          </a:prstGeom>
          <a:noFill/>
          <a:ln>
            <a:noFill/>
          </a:ln>
        </p:spPr>
      </p:pic>
      <p:pic>
        <p:nvPicPr>
          <p:cNvPr id="451" name="Shape 451"/>
          <p:cNvPicPr preferRelativeResize="0"/>
          <p:nvPr/>
        </p:nvPicPr>
        <p:blipFill rotWithShape="1">
          <a:blip r:embed="rId6">
            <a:alphaModFix/>
          </a:blip>
          <a:srcRect/>
          <a:stretch/>
        </p:blipFill>
        <p:spPr>
          <a:xfrm>
            <a:off x="5118039" y="3463938"/>
            <a:ext cx="3101825" cy="423400"/>
          </a:xfrm>
          <a:prstGeom prst="rect">
            <a:avLst/>
          </a:prstGeom>
          <a:noFill/>
          <a:ln>
            <a:noFill/>
          </a:ln>
        </p:spPr>
      </p:pic>
      <p:pic>
        <p:nvPicPr>
          <p:cNvPr id="452" name="Shape 452"/>
          <p:cNvPicPr preferRelativeResize="0"/>
          <p:nvPr/>
        </p:nvPicPr>
        <p:blipFill rotWithShape="1">
          <a:blip r:embed="rId7">
            <a:alphaModFix/>
          </a:blip>
          <a:srcRect/>
          <a:stretch/>
        </p:blipFill>
        <p:spPr>
          <a:xfrm>
            <a:off x="7080789" y="2547740"/>
            <a:ext cx="1139075" cy="6880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311700" y="233278"/>
            <a:ext cx="4913443"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2400" b="1" i="0" u="none" strike="noStrike" cap="none">
                <a:solidFill>
                  <a:srgbClr val="057F4C"/>
                </a:solidFill>
                <a:latin typeface="Nunito"/>
                <a:ea typeface="Nunito"/>
                <a:cs typeface="Nunito"/>
                <a:sym typeface="Nunito"/>
              </a:rPr>
              <a:t>Executing Stock </a:t>
            </a:r>
            <a:r>
              <a:rPr lang="en" sz="2400" b="1">
                <a:solidFill>
                  <a:srgbClr val="057F4C"/>
                </a:solidFill>
              </a:rPr>
              <a:t>Transactions </a:t>
            </a:r>
            <a:endParaRPr sz="2400" b="1" i="0" u="none" strike="noStrike" cap="none">
              <a:solidFill>
                <a:srgbClr val="057F4C"/>
              </a:solidFill>
              <a:latin typeface="Nunito"/>
              <a:ea typeface="Nunito"/>
              <a:cs typeface="Nunito"/>
              <a:sym typeface="Nunito"/>
            </a:endParaRPr>
          </a:p>
        </p:txBody>
      </p:sp>
      <p:sp>
        <p:nvSpPr>
          <p:cNvPr id="458" name="Shape 458"/>
          <p:cNvSpPr txBox="1">
            <a:spLocks noGrp="1"/>
          </p:cNvSpPr>
          <p:nvPr>
            <p:ph type="body" idx="1"/>
          </p:nvPr>
        </p:nvSpPr>
        <p:spPr>
          <a:xfrm>
            <a:off x="200526" y="751899"/>
            <a:ext cx="5098724" cy="4197089"/>
          </a:xfrm>
          <a:prstGeom prst="rect">
            <a:avLst/>
          </a:prstGeom>
          <a:solidFill>
            <a:srgbClr val="FFE599"/>
          </a:solid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Calibri"/>
              <a:buChar char="●"/>
            </a:pPr>
            <a:r>
              <a:rPr lang="en" sz="2000" dirty="0"/>
              <a:t>A </a:t>
            </a:r>
            <a:r>
              <a:rPr lang="en" sz="2000" b="1" dirty="0"/>
              <a:t>broker</a:t>
            </a:r>
            <a:r>
              <a:rPr lang="en" sz="2000" dirty="0"/>
              <a:t> will execute a trade for you after </a:t>
            </a:r>
            <a:r>
              <a:rPr lang="en" sz="2000" b="0" i="0" u="none" strike="noStrike" cap="none" dirty="0">
                <a:solidFill>
                  <a:schemeClr val="dk2"/>
                </a:solidFill>
                <a:latin typeface="Calibri"/>
                <a:ea typeface="Calibri"/>
                <a:cs typeface="Calibri"/>
                <a:sym typeface="Calibri"/>
              </a:rPr>
              <a:t>telling broker how many and what types of stocks you’d like to purchase </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In turn, they earn a </a:t>
            </a:r>
            <a:r>
              <a:rPr lang="en" sz="2000" b="1" i="0" u="none" strike="noStrike" cap="none" dirty="0">
                <a:solidFill>
                  <a:schemeClr val="dk2"/>
                </a:solidFill>
              </a:rPr>
              <a:t>commission</a:t>
            </a:r>
            <a:endParaRPr sz="2000" b="1" i="0" u="none" strike="noStrike" cap="none" dirty="0">
              <a:solidFill>
                <a:schemeClr val="dk2"/>
              </a:solidFill>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After selecting the stocks you want to purchase, you can either make a </a:t>
            </a:r>
            <a:r>
              <a:rPr lang="en" sz="2000" b="1" i="0" u="none" strike="noStrike" cap="none" dirty="0">
                <a:solidFill>
                  <a:schemeClr val="dk2"/>
                </a:solidFill>
              </a:rPr>
              <a:t>“market order”</a:t>
            </a:r>
            <a:r>
              <a:rPr lang="en" sz="2000" b="0" i="0" u="none" strike="noStrike" cap="none" dirty="0">
                <a:solidFill>
                  <a:schemeClr val="dk2"/>
                </a:solidFill>
                <a:latin typeface="Calibri"/>
                <a:ea typeface="Calibri"/>
                <a:cs typeface="Calibri"/>
                <a:sym typeface="Calibri"/>
              </a:rPr>
              <a:t> or a </a:t>
            </a:r>
            <a:r>
              <a:rPr lang="en" sz="2000" b="1" i="0" u="none" strike="noStrike" cap="none" dirty="0">
                <a:solidFill>
                  <a:schemeClr val="dk2"/>
                </a:solidFill>
              </a:rPr>
              <a:t>“limit order.”</a:t>
            </a:r>
            <a:r>
              <a:rPr lang="en" sz="2000" b="0" i="0" u="none"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a:p>
            <a:pPr marL="914400" marR="0" lvl="1"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A </a:t>
            </a:r>
            <a:r>
              <a:rPr lang="en" sz="2000" b="1" i="0" u="none" strike="noStrike" cap="none" dirty="0">
                <a:solidFill>
                  <a:schemeClr val="dk2"/>
                </a:solidFill>
                <a:latin typeface="Calibri"/>
                <a:ea typeface="Calibri"/>
                <a:cs typeface="Calibri"/>
                <a:sym typeface="Calibri"/>
              </a:rPr>
              <a:t>market order </a:t>
            </a:r>
            <a:r>
              <a:rPr lang="en" sz="2000" b="0" i="0" u="none" strike="noStrike" cap="none" dirty="0">
                <a:solidFill>
                  <a:schemeClr val="dk2"/>
                </a:solidFill>
                <a:latin typeface="Calibri"/>
                <a:ea typeface="Calibri"/>
                <a:cs typeface="Calibri"/>
                <a:sym typeface="Calibri"/>
              </a:rPr>
              <a:t>is one in which you buy stock at prevailing market price. </a:t>
            </a:r>
            <a:endParaRPr sz="2000" b="0" i="0" u="none" strike="noStrike" cap="none" dirty="0">
              <a:solidFill>
                <a:schemeClr val="dk2"/>
              </a:solidFill>
              <a:latin typeface="Calibri"/>
              <a:ea typeface="Calibri"/>
              <a:cs typeface="Calibri"/>
              <a:sym typeface="Calibri"/>
            </a:endParaRPr>
          </a:p>
          <a:p>
            <a:pPr marL="914400" marR="0" lvl="1" indent="-355600" algn="l" rtl="0">
              <a:lnSpc>
                <a:spcPct val="115000"/>
              </a:lnSpc>
              <a:spcBef>
                <a:spcPts val="0"/>
              </a:spcBef>
              <a:spcAft>
                <a:spcPts val="0"/>
              </a:spcAft>
              <a:buClr>
                <a:schemeClr val="dk2"/>
              </a:buClr>
              <a:buSzPts val="2000"/>
              <a:buFont typeface="Calibri"/>
              <a:buChar char="○"/>
            </a:pPr>
            <a:r>
              <a:rPr lang="en" sz="2000" b="1" i="0" u="none" strike="noStrike" cap="none" dirty="0">
                <a:solidFill>
                  <a:schemeClr val="dk2"/>
                </a:solidFill>
                <a:latin typeface="Calibri"/>
                <a:ea typeface="Calibri"/>
                <a:cs typeface="Calibri"/>
                <a:sym typeface="Calibri"/>
              </a:rPr>
              <a:t>A limit order </a:t>
            </a:r>
            <a:r>
              <a:rPr lang="en" sz="2000" b="0" i="0" u="none" strike="noStrike" cap="none" dirty="0">
                <a:solidFill>
                  <a:schemeClr val="dk2"/>
                </a:solidFill>
                <a:latin typeface="Calibri"/>
                <a:ea typeface="Calibri"/>
                <a:cs typeface="Calibri"/>
                <a:sym typeface="Calibri"/>
              </a:rPr>
              <a:t>is when you request to buy a stock at a limited (specific) price </a:t>
            </a:r>
            <a:endParaRPr sz="20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9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459" name="Shape 459"/>
          <p:cNvPicPr preferRelativeResize="0"/>
          <p:nvPr/>
        </p:nvPicPr>
        <p:blipFill rotWithShape="1">
          <a:blip r:embed="rId3">
            <a:alphaModFix/>
          </a:blip>
          <a:srcRect/>
          <a:stretch/>
        </p:blipFill>
        <p:spPr>
          <a:xfrm>
            <a:off x="5299250" y="0"/>
            <a:ext cx="384475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3217075" y="674900"/>
            <a:ext cx="2691300" cy="3537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chemeClr val="dk1"/>
              </a:buClr>
              <a:buSzPts val="1100"/>
              <a:buFont typeface="Arial"/>
              <a:buNone/>
            </a:pPr>
            <a:r>
              <a:rPr lang="en" sz="2400" b="1" i="0" u="none" strike="noStrike" cap="none" dirty="0">
                <a:solidFill>
                  <a:schemeClr val="dk2"/>
                </a:solidFill>
                <a:latin typeface="Calibri"/>
                <a:ea typeface="Calibri"/>
                <a:cs typeface="Calibri"/>
                <a:sym typeface="Calibri"/>
              </a:rPr>
              <a:t>Initial Public Offering (IPO) </a:t>
            </a:r>
            <a:r>
              <a:rPr lang="en" sz="2400" b="0" i="0" u="none" strike="noStrike" cap="none" dirty="0">
                <a:solidFill>
                  <a:schemeClr val="dk2"/>
                </a:solidFill>
                <a:latin typeface="Calibri"/>
                <a:ea typeface="Calibri"/>
                <a:cs typeface="Calibri"/>
                <a:sym typeface="Calibri"/>
              </a:rPr>
              <a:t>- the first time the stock of a private company is offered to the public to be traded on a stock exchange </a:t>
            </a:r>
            <a:endParaRPr sz="1300" b="0" i="0" u="none" strike="noStrike" cap="none" dirty="0">
              <a:solidFill>
                <a:schemeClr val="dk2"/>
              </a:solidFill>
              <a:latin typeface="Calibri"/>
              <a:ea typeface="Calibri"/>
              <a:cs typeface="Calibri"/>
              <a:sym typeface="Calibri"/>
            </a:endParaRPr>
          </a:p>
        </p:txBody>
      </p:sp>
      <p:pic>
        <p:nvPicPr>
          <p:cNvPr id="157" name="Shape 157"/>
          <p:cNvPicPr preferRelativeResize="0"/>
          <p:nvPr/>
        </p:nvPicPr>
        <p:blipFill rotWithShape="1">
          <a:blip r:embed="rId3">
            <a:alphaModFix/>
          </a:blip>
          <a:srcRect/>
          <a:stretch/>
        </p:blipFill>
        <p:spPr>
          <a:xfrm>
            <a:off x="350950" y="421287"/>
            <a:ext cx="2866125" cy="4300925"/>
          </a:xfrm>
          <a:prstGeom prst="rect">
            <a:avLst/>
          </a:prstGeom>
          <a:noFill/>
          <a:ln>
            <a:noFill/>
          </a:ln>
        </p:spPr>
      </p:pic>
      <p:sp>
        <p:nvSpPr>
          <p:cNvPr id="158" name="Shape 158"/>
          <p:cNvSpPr txBox="1"/>
          <p:nvPr/>
        </p:nvSpPr>
        <p:spPr>
          <a:xfrm>
            <a:off x="5986075" y="674900"/>
            <a:ext cx="7243800" cy="8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Shape 159"/>
          <p:cNvPicPr preferRelativeResize="0"/>
          <p:nvPr/>
        </p:nvPicPr>
        <p:blipFill rotWithShape="1">
          <a:blip r:embed="rId4">
            <a:alphaModFix/>
          </a:blip>
          <a:srcRect r="11252"/>
          <a:stretch/>
        </p:blipFill>
        <p:spPr>
          <a:xfrm>
            <a:off x="5986075" y="473700"/>
            <a:ext cx="2866125" cy="4248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69350" y="449944"/>
            <a:ext cx="1975450" cy="233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38761D"/>
                </a:solidFill>
                <a:latin typeface="Nunito"/>
                <a:ea typeface="Nunito"/>
                <a:cs typeface="Nunito"/>
                <a:sym typeface="Nunito"/>
              </a:rPr>
              <a:t>Risk vs. Return</a:t>
            </a:r>
            <a:endParaRPr sz="3000" b="1" i="0" u="none" strike="noStrike" cap="none">
              <a:solidFill>
                <a:srgbClr val="38761D"/>
              </a:solidFill>
              <a:latin typeface="Nunito"/>
              <a:ea typeface="Nunito"/>
              <a:cs typeface="Nunito"/>
              <a:sym typeface="Nunito"/>
            </a:endParaRPr>
          </a:p>
        </p:txBody>
      </p:sp>
      <p:sp>
        <p:nvSpPr>
          <p:cNvPr id="165" name="Shape 165"/>
          <p:cNvSpPr txBox="1">
            <a:spLocks noGrp="1"/>
          </p:cNvSpPr>
          <p:nvPr>
            <p:ph type="body" idx="1"/>
          </p:nvPr>
        </p:nvSpPr>
        <p:spPr>
          <a:xfrm>
            <a:off x="2896092" y="211337"/>
            <a:ext cx="5765100" cy="2783976"/>
          </a:xfrm>
          <a:prstGeom prst="rect">
            <a:avLst/>
          </a:prstGeom>
          <a:solidFill>
            <a:srgbClr val="D9EAD3"/>
          </a:solidFill>
          <a:ln>
            <a:noFill/>
          </a:ln>
        </p:spPr>
        <p:txBody>
          <a:bodyPr spcFirstLastPara="1" wrap="square" lIns="91425" tIns="91425" rIns="91425" bIns="91425" anchor="t" anchorCtr="0">
            <a:noAutofit/>
          </a:bodyPr>
          <a:lstStyle/>
          <a:p>
            <a:pPr marL="457200" lvl="0" indent="-368300" algn="r" rtl="0">
              <a:spcBef>
                <a:spcPts val="0"/>
              </a:spcBef>
              <a:spcAft>
                <a:spcPts val="0"/>
              </a:spcAft>
              <a:buSzPts val="2200"/>
              <a:buChar char="●"/>
            </a:pPr>
            <a:r>
              <a:rPr lang="en" sz="2200" dirty="0">
                <a:solidFill>
                  <a:srgbClr val="000000"/>
                </a:solidFill>
              </a:rPr>
              <a:t>Risk is defined as</a:t>
            </a:r>
            <a:r>
              <a:rPr lang="en" sz="2200" b="1" dirty="0">
                <a:solidFill>
                  <a:srgbClr val="FF0000"/>
                </a:solidFill>
              </a:rPr>
              <a:t> uncertainty                                 about an outcome</a:t>
            </a:r>
            <a:endParaRPr sz="2200" b="1" dirty="0">
              <a:solidFill>
                <a:srgbClr val="FF0000"/>
              </a:solidFill>
            </a:endParaRPr>
          </a:p>
          <a:p>
            <a:pPr marL="457200" lvl="0" indent="-368300" algn="r" rtl="0">
              <a:spcBef>
                <a:spcPts val="0"/>
              </a:spcBef>
              <a:spcAft>
                <a:spcPts val="0"/>
              </a:spcAft>
              <a:buSzPts val="2200"/>
              <a:buChar char="●"/>
            </a:pPr>
            <a:r>
              <a:rPr lang="en" sz="2200" dirty="0"/>
              <a:t>S</a:t>
            </a:r>
            <a:r>
              <a:rPr lang="en" sz="2200" b="0" i="0" u="none" strike="noStrike" cap="none" dirty="0">
                <a:solidFill>
                  <a:schemeClr val="dk2"/>
                </a:solidFill>
                <a:latin typeface="Calibri"/>
                <a:ea typeface="Calibri"/>
                <a:cs typeface="Calibri"/>
                <a:sym typeface="Calibri"/>
              </a:rPr>
              <a:t>tocks tend to offer a higher</a:t>
            </a:r>
            <a:r>
              <a:rPr lang="en" sz="2200" dirty="0"/>
              <a:t> </a:t>
            </a:r>
            <a:r>
              <a:rPr lang="en" sz="2200" b="1" i="0" u="none" strike="noStrike" cap="none" dirty="0">
                <a:solidFill>
                  <a:schemeClr val="dk2"/>
                </a:solidFill>
                <a:latin typeface="Calibri"/>
                <a:ea typeface="Calibri"/>
                <a:cs typeface="Calibri"/>
                <a:sym typeface="Calibri"/>
              </a:rPr>
              <a:t>Rate of Return </a:t>
            </a:r>
            <a:r>
              <a:rPr lang="en" sz="2200" i="0" u="none" strike="noStrike" cap="none" dirty="0">
                <a:solidFill>
                  <a:schemeClr val="dk2"/>
                </a:solidFill>
              </a:rPr>
              <a:t>(</a:t>
            </a:r>
            <a:r>
              <a:rPr lang="en" sz="2200" b="1" u="none" strike="noStrike" cap="none" dirty="0">
                <a:solidFill>
                  <a:srgbClr val="FF0000"/>
                </a:solidFill>
              </a:rPr>
              <a:t>increase or decrease in the original purchase price of an investment, and most often expressed as a percentage</a:t>
            </a:r>
            <a:r>
              <a:rPr lang="en" sz="2200" i="1" u="none" strike="noStrike" cap="none" dirty="0">
                <a:solidFill>
                  <a:schemeClr val="dk2"/>
                </a:solidFill>
              </a:rPr>
              <a:t>)</a:t>
            </a:r>
            <a:r>
              <a:rPr lang="en" sz="2200" b="1" i="0" u="none" strike="noStrike" cap="none" dirty="0">
                <a:solidFill>
                  <a:schemeClr val="dk2"/>
                </a:solidFill>
                <a:latin typeface="Calibri"/>
                <a:ea typeface="Calibri"/>
                <a:cs typeface="Calibri"/>
                <a:sym typeface="Calibri"/>
              </a:rPr>
              <a:t> </a:t>
            </a:r>
            <a:r>
              <a:rPr lang="en" sz="2200" b="0" i="0" u="none" strike="noStrike" cap="none" dirty="0">
                <a:solidFill>
                  <a:schemeClr val="dk2"/>
                </a:solidFill>
                <a:latin typeface="Calibri"/>
                <a:ea typeface="Calibri"/>
                <a:cs typeface="Calibri"/>
                <a:sym typeface="Calibri"/>
              </a:rPr>
              <a:t>than more liquid investment products like savings </a:t>
            </a:r>
            <a:endParaRPr sz="2200" b="0" i="0" u="none" strike="noStrike" cap="none" dirty="0">
              <a:solidFill>
                <a:schemeClr val="dk2"/>
              </a:solidFill>
              <a:latin typeface="Calibri"/>
              <a:ea typeface="Calibri"/>
              <a:cs typeface="Calibri"/>
              <a:sym typeface="Calibri"/>
            </a:endParaRPr>
          </a:p>
          <a:p>
            <a:pPr marL="457200" marR="0" lvl="0" indent="-368300" algn="r" rtl="0">
              <a:lnSpc>
                <a:spcPct val="115000"/>
              </a:lnSpc>
              <a:spcBef>
                <a:spcPts val="0"/>
              </a:spcBef>
              <a:spcAft>
                <a:spcPts val="0"/>
              </a:spcAft>
              <a:buClr>
                <a:schemeClr val="dk2"/>
              </a:buClr>
              <a:buSzPts val="2200"/>
              <a:buFont typeface="Calibri"/>
              <a:buChar char="●"/>
            </a:pPr>
            <a:r>
              <a:rPr lang="en" sz="2200" dirty="0"/>
              <a:t>Bu</a:t>
            </a:r>
            <a:r>
              <a:rPr lang="en" sz="2200" b="0" i="0" u="none" strike="noStrike" cap="none" dirty="0">
                <a:solidFill>
                  <a:schemeClr val="dk2"/>
                </a:solidFill>
                <a:latin typeface="Calibri"/>
                <a:ea typeface="Calibri"/>
                <a:cs typeface="Calibri"/>
                <a:sym typeface="Calibri"/>
              </a:rPr>
              <a:t>t the </a:t>
            </a:r>
            <a:r>
              <a:rPr lang="en" sz="2200" b="1" i="0" u="none" strike="noStrike" cap="none" dirty="0">
                <a:solidFill>
                  <a:schemeClr val="dk2"/>
                </a:solidFill>
              </a:rPr>
              <a:t>trade-off</a:t>
            </a:r>
            <a:r>
              <a:rPr lang="en" sz="2200" b="0" i="0" u="none" strike="noStrike" cap="none" dirty="0">
                <a:solidFill>
                  <a:schemeClr val="dk2"/>
                </a:solidFill>
                <a:latin typeface="Calibri"/>
                <a:ea typeface="Calibri"/>
                <a:cs typeface="Calibri"/>
                <a:sym typeface="Calibri"/>
              </a:rPr>
              <a:t> is more risk with this type of investment  </a:t>
            </a:r>
            <a:endParaRPr dirty="0"/>
          </a:p>
          <a:p>
            <a:pPr marL="457200" marR="0" lvl="0" indent="-368300" algn="r" rtl="0">
              <a:lnSpc>
                <a:spcPct val="115000"/>
              </a:lnSpc>
              <a:spcBef>
                <a:spcPts val="0"/>
              </a:spcBef>
              <a:spcAft>
                <a:spcPts val="0"/>
              </a:spcAft>
              <a:buClr>
                <a:srgbClr val="FF0000"/>
              </a:buClr>
              <a:buSzPts val="2200"/>
              <a:buFont typeface="Calibri"/>
              <a:buChar char="●"/>
            </a:pPr>
            <a:r>
              <a:rPr lang="en" sz="2200" b="1" i="0" u="none" strike="noStrike" cap="none" dirty="0">
                <a:solidFill>
                  <a:srgbClr val="FF0000"/>
                </a:solidFill>
                <a:latin typeface="Calibri"/>
                <a:ea typeface="Calibri"/>
                <a:cs typeface="Calibri"/>
                <a:sym typeface="Calibri"/>
              </a:rPr>
              <a:t>                     </a:t>
            </a:r>
            <a:endParaRPr sz="2200" b="1" i="0" u="none" strike="noStrike" cap="none" dirty="0">
              <a:solidFill>
                <a:srgbClr val="FF0000"/>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graphicFrame>
        <p:nvGraphicFramePr>
          <p:cNvPr id="166" name="Shape 166"/>
          <p:cNvGraphicFramePr/>
          <p:nvPr>
            <p:extLst>
              <p:ext uri="{D42A27DB-BD31-4B8C-83A1-F6EECF244321}">
                <p14:modId xmlns:p14="http://schemas.microsoft.com/office/powerpoint/2010/main" val="3876809285"/>
              </p:ext>
            </p:extLst>
          </p:nvPr>
        </p:nvGraphicFramePr>
        <p:xfrm>
          <a:off x="200526" y="2995313"/>
          <a:ext cx="8445773" cy="2103130"/>
        </p:xfrm>
        <a:graphic>
          <a:graphicData uri="http://schemas.openxmlformats.org/drawingml/2006/table">
            <a:tbl>
              <a:tblPr firstRow="1" bandRow="1">
                <a:noFill/>
                <a:tableStyleId>{3D3C9999-58C0-4ACE-8CF3-CA20190779A7}</a:tableStyleId>
              </a:tblPr>
              <a:tblGrid>
                <a:gridCol w="3056021">
                  <a:extLst>
                    <a:ext uri="{9D8B030D-6E8A-4147-A177-3AD203B41FA5}">
                      <a16:colId xmlns:a16="http://schemas.microsoft.com/office/drawing/2014/main" val="20000"/>
                    </a:ext>
                  </a:extLst>
                </a:gridCol>
                <a:gridCol w="5389752">
                  <a:extLst>
                    <a:ext uri="{9D8B030D-6E8A-4147-A177-3AD203B41FA5}">
                      <a16:colId xmlns:a16="http://schemas.microsoft.com/office/drawing/2014/main" val="20001"/>
                    </a:ext>
                  </a:extLst>
                </a:gridCol>
              </a:tblGrid>
              <a:tr h="1988450">
                <a:tc>
                  <a:txBody>
                    <a:bodyPr/>
                    <a:lstStyle/>
                    <a:p>
                      <a:pPr marL="0" marR="0" lvl="0" indent="0" algn="l" rtl="0">
                        <a:lnSpc>
                          <a:spcPct val="100000"/>
                        </a:lnSpc>
                        <a:spcBef>
                          <a:spcPts val="0"/>
                        </a:spcBef>
                        <a:spcAft>
                          <a:spcPts val="0"/>
                        </a:spcAft>
                        <a:buClr>
                          <a:srgbClr val="000000"/>
                        </a:buClr>
                        <a:buSzPts val="2200"/>
                        <a:buFont typeface="Arial"/>
                        <a:buNone/>
                      </a:pPr>
                      <a:r>
                        <a:rPr lang="en" sz="2200" b="0" u="none" strike="noStrike" cap="none" dirty="0">
                          <a:latin typeface="Calibri" panose="020F0502020204030204" pitchFamily="34" charset="0"/>
                          <a:cs typeface="Calibri" panose="020F0502020204030204" pitchFamily="34" charset="0"/>
                        </a:rPr>
                        <a:t>If an </a:t>
                      </a:r>
                      <a:r>
                        <a:rPr lang="en" sz="2200" b="1" u="none" strike="noStrike" cap="none" dirty="0">
                          <a:latin typeface="Calibri" panose="020F0502020204030204" pitchFamily="34" charset="0"/>
                          <a:cs typeface="Calibri" panose="020F0502020204030204" pitchFamily="34" charset="0"/>
                        </a:rPr>
                        <a:t>investor</a:t>
                      </a:r>
                      <a:r>
                        <a:rPr lang="en" sz="2200" b="0" u="none" strike="noStrike" cap="none" dirty="0">
                          <a:latin typeface="Calibri" panose="020F0502020204030204" pitchFamily="34" charset="0"/>
                          <a:cs typeface="Calibri" panose="020F0502020204030204" pitchFamily="34" charset="0"/>
                        </a:rPr>
                        <a:t> seeks a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 sz="2200" b="0" u="none" strike="noStrike" cap="none" dirty="0">
                          <a:latin typeface="Calibri" panose="020F0502020204030204" pitchFamily="34" charset="0"/>
                          <a:cs typeface="Calibri" panose="020F0502020204030204" pitchFamily="34" charset="0"/>
                        </a:rPr>
                        <a:t>higher rate of return for their invest</a:t>
                      </a:r>
                      <a:r>
                        <a:rPr lang="en" sz="2200" dirty="0">
                          <a:latin typeface="Calibri" panose="020F0502020204030204" pitchFamily="34" charset="0"/>
                          <a:cs typeface="Calibri" panose="020F0502020204030204" pitchFamily="34" charset="0"/>
                        </a:rPr>
                        <a:t>ment</a:t>
                      </a:r>
                      <a:r>
                        <a:rPr lang="en" sz="2200" b="0" u="none" strike="noStrike" cap="none"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 sz="2200" b="0" u="none" strike="noStrike" cap="none" dirty="0">
                          <a:latin typeface="Calibri" panose="020F0502020204030204" pitchFamily="34" charset="0"/>
                          <a:cs typeface="Calibri" panose="020F0502020204030204" pitchFamily="34" charset="0"/>
                        </a:rPr>
                        <a:t>they must be willing to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 sz="2200" b="0" u="none" strike="noStrike" cap="none" dirty="0">
                          <a:latin typeface="Calibri" panose="020F0502020204030204" pitchFamily="34" charset="0"/>
                          <a:cs typeface="Calibri" panose="020F0502020204030204" pitchFamily="34" charset="0"/>
                        </a:rPr>
                        <a:t>accept greater risk</a:t>
                      </a:r>
                      <a:r>
                        <a:rPr lang="en" sz="2200" dirty="0">
                          <a:latin typeface="Calibri" panose="020F0502020204030204" pitchFamily="34" charset="0"/>
                          <a:cs typeface="Calibri" panose="020F0502020204030204" pitchFamily="34" charset="0"/>
                        </a:rPr>
                        <a:t> with their money</a:t>
                      </a:r>
                      <a:endParaRPr sz="2200" b="0" u="none" strike="noStrike" cap="none" dirty="0">
                        <a:latin typeface="Calibri" panose="020F0502020204030204" pitchFamily="34" charset="0"/>
                        <a:cs typeface="Calibri" panose="020F0502020204030204" pitchFamily="34" charset="0"/>
                      </a:endParaRPr>
                    </a:p>
                  </a:txBody>
                  <a:tcPr marL="91450" marR="91450" marT="45725" marB="45725">
                    <a:solidFill>
                      <a:srgbClr val="D7BE8D"/>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en" sz="2200" b="0" u="none" strike="noStrike" cap="none" dirty="0"/>
                        <a:t> </a:t>
                      </a:r>
                      <a:r>
                        <a:rPr lang="en" sz="2400" b="0" u="none" strike="noStrike" cap="none" dirty="0">
                          <a:latin typeface="Calibri" panose="020F0502020204030204" pitchFamily="34" charset="0"/>
                          <a:cs typeface="Calibri" panose="020F0502020204030204" pitchFamily="34" charset="0"/>
                        </a:rPr>
                        <a:t>To reduce exposure to risk, investors should create a </a:t>
                      </a:r>
                      <a:r>
                        <a:rPr lang="en" sz="2400" b="1" u="none" strike="noStrike" cap="none" dirty="0">
                          <a:latin typeface="Calibri" panose="020F0502020204030204" pitchFamily="34" charset="0"/>
                          <a:cs typeface="Calibri" panose="020F0502020204030204" pitchFamily="34" charset="0"/>
                        </a:rPr>
                        <a:t>Diversified Portfolio </a:t>
                      </a:r>
                      <a:r>
                        <a:rPr lang="en" sz="2400" b="0" u="none" strike="noStrike" cap="none" dirty="0">
                          <a:latin typeface="Calibri" panose="020F0502020204030204" pitchFamily="34" charset="0"/>
                          <a:cs typeface="Calibri" panose="020F0502020204030204" pitchFamily="34" charset="0"/>
                        </a:rPr>
                        <a:t>in which their </a:t>
                      </a:r>
                      <a:r>
                        <a:rPr lang="en" sz="2400" b="1" u="none" strike="noStrike" cap="none" dirty="0">
                          <a:solidFill>
                            <a:srgbClr val="FF0000"/>
                          </a:solidFill>
                          <a:latin typeface="Calibri" panose="020F0502020204030204" pitchFamily="34" charset="0"/>
                          <a:cs typeface="Calibri" panose="020F0502020204030204" pitchFamily="34" charset="0"/>
                        </a:rPr>
                        <a:t>money is invested in a variety of investment tools such as stocks and bonds</a:t>
                      </a:r>
                      <a:endParaRPr sz="2400" b="1" u="none" strike="noStrike" cap="none" dirty="0">
                        <a:solidFill>
                          <a:srgbClr val="FF0000"/>
                        </a:solidFill>
                        <a:latin typeface="Calibri" panose="020F0502020204030204" pitchFamily="34" charset="0"/>
                        <a:cs typeface="Calibri" panose="020F0502020204030204" pitchFamily="34" charset="0"/>
                      </a:endParaRPr>
                    </a:p>
                  </a:txBody>
                  <a:tcPr marL="91450" marR="91450" marT="45725" marB="45725">
                    <a:gradFill>
                      <a:gsLst>
                        <a:gs pos="0">
                          <a:srgbClr val="FFFFFF"/>
                        </a:gs>
                        <a:gs pos="100000">
                          <a:srgbClr val="BEBEBE"/>
                        </a:gs>
                      </a:gsLst>
                      <a:lin ang="5400012" scaled="0"/>
                    </a:gradFill>
                  </a:tcPr>
                </a:tc>
                <a:extLst>
                  <a:ext uri="{0D108BD9-81ED-4DB2-BD59-A6C34878D82A}">
                    <a16:rowId xmlns:a16="http://schemas.microsoft.com/office/drawing/2014/main" val="10000"/>
                  </a:ext>
                </a:extLst>
              </a:tr>
            </a:tbl>
          </a:graphicData>
        </a:graphic>
      </p:graphicFrame>
      <p:pic>
        <p:nvPicPr>
          <p:cNvPr id="167" name="Shape 167"/>
          <p:cNvPicPr preferRelativeResize="0"/>
          <p:nvPr/>
        </p:nvPicPr>
        <p:blipFill rotWithShape="1">
          <a:blip r:embed="rId3">
            <a:alphaModFix/>
          </a:blip>
          <a:srcRect/>
          <a:stretch/>
        </p:blipFill>
        <p:spPr>
          <a:xfrm>
            <a:off x="1046521" y="1422400"/>
            <a:ext cx="1529443" cy="13643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0" y="0"/>
            <a:ext cx="9144000" cy="53741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32064" y="562572"/>
            <a:ext cx="7505700"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Two Basic Types of Stocks</a:t>
            </a:r>
            <a:endParaRPr sz="3000" b="1" i="0" u="none" strike="noStrike" cap="none">
              <a:solidFill>
                <a:schemeClr val="dk2"/>
              </a:solidFill>
              <a:latin typeface="Nunito"/>
              <a:ea typeface="Nunito"/>
              <a:cs typeface="Nunito"/>
              <a:sym typeface="Nunito"/>
            </a:endParaRPr>
          </a:p>
        </p:txBody>
      </p:sp>
      <p:pic>
        <p:nvPicPr>
          <p:cNvPr id="178" name="Shape 178"/>
          <p:cNvPicPr preferRelativeResize="0"/>
          <p:nvPr/>
        </p:nvPicPr>
        <p:blipFill rotWithShape="1">
          <a:blip r:embed="rId3">
            <a:alphaModFix/>
          </a:blip>
          <a:srcRect/>
          <a:stretch/>
        </p:blipFill>
        <p:spPr>
          <a:xfrm>
            <a:off x="450482" y="1377325"/>
            <a:ext cx="3586749" cy="2592332"/>
          </a:xfrm>
          <a:prstGeom prst="rect">
            <a:avLst/>
          </a:prstGeom>
          <a:noFill/>
          <a:ln>
            <a:noFill/>
          </a:ln>
        </p:spPr>
      </p:pic>
      <p:sp>
        <p:nvSpPr>
          <p:cNvPr id="179" name="Shape 179"/>
          <p:cNvSpPr txBox="1"/>
          <p:nvPr/>
        </p:nvSpPr>
        <p:spPr>
          <a:xfrm>
            <a:off x="305925" y="3881525"/>
            <a:ext cx="3422700" cy="68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a:solidFill>
                  <a:schemeClr val="dk1"/>
                </a:solidFill>
                <a:latin typeface="Cambria"/>
                <a:ea typeface="Cambria"/>
                <a:cs typeface="Cambria"/>
                <a:sym typeface="Cambria"/>
              </a:rPr>
              <a:t>Common</a:t>
            </a:r>
            <a:endParaRPr sz="1400" b="0" i="0" u="none" strike="noStrike" cap="none">
              <a:solidFill>
                <a:srgbClr val="000000"/>
              </a:solidFill>
              <a:latin typeface="Arial"/>
              <a:ea typeface="Arial"/>
              <a:cs typeface="Arial"/>
              <a:sym typeface="Arial"/>
            </a:endParaRPr>
          </a:p>
        </p:txBody>
      </p:sp>
      <p:pic>
        <p:nvPicPr>
          <p:cNvPr id="180" name="Shape 180"/>
          <p:cNvPicPr preferRelativeResize="0"/>
          <p:nvPr/>
        </p:nvPicPr>
        <p:blipFill rotWithShape="1">
          <a:blip r:embed="rId4">
            <a:alphaModFix/>
          </a:blip>
          <a:srcRect/>
          <a:stretch/>
        </p:blipFill>
        <p:spPr>
          <a:xfrm>
            <a:off x="4775200" y="1335987"/>
            <a:ext cx="3586750" cy="2633670"/>
          </a:xfrm>
          <a:prstGeom prst="rect">
            <a:avLst/>
          </a:prstGeom>
          <a:noFill/>
          <a:ln>
            <a:noFill/>
          </a:ln>
        </p:spPr>
      </p:pic>
      <p:sp>
        <p:nvSpPr>
          <p:cNvPr id="181" name="Shape 181"/>
          <p:cNvSpPr txBox="1"/>
          <p:nvPr/>
        </p:nvSpPr>
        <p:spPr>
          <a:xfrm>
            <a:off x="5037750" y="3881525"/>
            <a:ext cx="3422700" cy="68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Cambria"/>
                <a:ea typeface="Cambria"/>
                <a:cs typeface="Cambria"/>
                <a:sym typeface="Cambria"/>
              </a:rPr>
              <a:t>Preferred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31310" y="1043862"/>
            <a:ext cx="2259376" cy="121541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057F4C"/>
                </a:solidFill>
                <a:latin typeface="Nunito"/>
                <a:ea typeface="Nunito"/>
                <a:cs typeface="Nunito"/>
                <a:sym typeface="Nunito"/>
              </a:rPr>
              <a:t>Common Stock</a:t>
            </a:r>
            <a:endParaRPr sz="3000" b="1" i="0" u="none" strike="noStrike" cap="none">
              <a:solidFill>
                <a:srgbClr val="057F4C"/>
              </a:solidFill>
              <a:latin typeface="Nunito"/>
              <a:ea typeface="Nunito"/>
              <a:cs typeface="Nunito"/>
              <a:sym typeface="Nunito"/>
            </a:endParaRPr>
          </a:p>
        </p:txBody>
      </p:sp>
      <p:sp>
        <p:nvSpPr>
          <p:cNvPr id="187" name="Shape 187"/>
          <p:cNvSpPr txBox="1">
            <a:spLocks noGrp="1"/>
          </p:cNvSpPr>
          <p:nvPr>
            <p:ph type="body" idx="1"/>
          </p:nvPr>
        </p:nvSpPr>
        <p:spPr>
          <a:xfrm>
            <a:off x="283028" y="2899643"/>
            <a:ext cx="8556171" cy="1969899"/>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200" b="1" i="0" u="none" strike="noStrike" cap="none" dirty="0">
                <a:solidFill>
                  <a:schemeClr val="dk2"/>
                </a:solidFill>
                <a:latin typeface="Calibri"/>
                <a:ea typeface="Calibri"/>
                <a:cs typeface="Calibri"/>
                <a:sym typeface="Calibri"/>
              </a:rPr>
              <a:t>Common Stock </a:t>
            </a:r>
            <a:r>
              <a:rPr lang="en" sz="2200" b="0" i="0" u="none" strike="noStrike" cap="none" dirty="0">
                <a:solidFill>
                  <a:schemeClr val="dk2"/>
                </a:solidFill>
                <a:latin typeface="Calibri"/>
                <a:ea typeface="Calibri"/>
                <a:cs typeface="Calibri"/>
                <a:sym typeface="Calibri"/>
              </a:rPr>
              <a:t>– shares or units of ownership in a public corporation</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Most basic form of ownership</a:t>
            </a:r>
            <a:endParaRPr dirty="0"/>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One vote per share owned to determine company’s board of directors</a:t>
            </a:r>
            <a:endParaRPr sz="22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a:stretch/>
        </p:blipFill>
        <p:spPr>
          <a:xfrm>
            <a:off x="3891507" y="520661"/>
            <a:ext cx="3494950" cy="231366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2530</TotalTime>
  <Words>2507</Words>
  <Application>Microsoft Macintosh PowerPoint</Application>
  <PresentationFormat>On-screen Show (16:9)</PresentationFormat>
  <Paragraphs>314</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Nunito</vt:lpstr>
      <vt:lpstr>Roboto</vt:lpstr>
      <vt:lpstr>Arial</vt:lpstr>
      <vt:lpstr>Erica One</vt:lpstr>
      <vt:lpstr>Cambria</vt:lpstr>
      <vt:lpstr>Arial Narrow</vt:lpstr>
      <vt:lpstr>Calibri</vt:lpstr>
      <vt:lpstr>Shift</vt:lpstr>
      <vt:lpstr>Let’s Talk Stocks </vt:lpstr>
      <vt:lpstr>Why Learn About  the Stock Market?</vt:lpstr>
      <vt:lpstr>Some Basic Stock Market Terms </vt:lpstr>
      <vt:lpstr>Why Do Companies Issue Stocks?</vt:lpstr>
      <vt:lpstr>PowerPoint Presentation</vt:lpstr>
      <vt:lpstr>Risk vs. Return</vt:lpstr>
      <vt:lpstr>PowerPoint Presentation</vt:lpstr>
      <vt:lpstr>Two Basic Types of Stocks</vt:lpstr>
      <vt:lpstr>Common Stock</vt:lpstr>
      <vt:lpstr>Preferred Stock Features</vt:lpstr>
      <vt:lpstr>Ways Stock Values  May Change</vt:lpstr>
      <vt:lpstr>   Market Price - amount a willing buyer would pay a willing seller for the stock; known as the price per stock. Based on the interest rates of the economy  Par Value is the fixed value stated on a preferred stock certificate which indicates the dividends which will be paid to the shareholder. </vt:lpstr>
      <vt:lpstr>Comparing  Stocks</vt:lpstr>
      <vt:lpstr>PowerPoint Presentation</vt:lpstr>
      <vt:lpstr>PowerPoint Presentation</vt:lpstr>
      <vt:lpstr>Market Value of Companies </vt:lpstr>
      <vt:lpstr>PowerPoint Presentation</vt:lpstr>
      <vt:lpstr>Two Ways to Analyze Stocks </vt:lpstr>
      <vt:lpstr>Fundamental Analysis of Stocks </vt:lpstr>
      <vt:lpstr>Researching a Stock</vt:lpstr>
      <vt:lpstr>Book Value</vt:lpstr>
      <vt:lpstr>Earnings per share (EPS)</vt:lpstr>
      <vt:lpstr>Price/earnings ratio (P/E ratio)</vt:lpstr>
      <vt:lpstr> Stocks with low P/E ratios pay higher dividends, have less risk, lower prices, and slow growth  High P/E ratios indicate investors believe a firm is expected to have significant future growth </vt:lpstr>
      <vt:lpstr>Beta</vt:lpstr>
      <vt:lpstr>Reading a Stock Quote</vt:lpstr>
      <vt:lpstr>Reading a Stock Quote</vt:lpstr>
      <vt:lpstr>Reading a Stock Quote</vt:lpstr>
      <vt:lpstr>The Health of the Stock Market</vt:lpstr>
      <vt:lpstr>PowerPoint Presentation</vt:lpstr>
      <vt:lpstr>PowerPoint Presentation</vt:lpstr>
      <vt:lpstr>PowerPoint Presentation</vt:lpstr>
      <vt:lpstr>Bulls  vs.  Bears</vt:lpstr>
      <vt:lpstr>Organized  Exchanges</vt:lpstr>
      <vt:lpstr>New York Stock Exchange</vt:lpstr>
      <vt:lpstr>NASDAQ National Assoc. of Securities Dealers Automated Quotations </vt:lpstr>
      <vt:lpstr>Regional Stock Exchanges</vt:lpstr>
      <vt:lpstr>International Stock Exchanges</vt:lpstr>
      <vt:lpstr>Markets are Auctions </vt:lpstr>
      <vt:lpstr>Buying &amp; Selling </vt:lpstr>
      <vt:lpstr>Executing Stock Transactions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Stocks</dc:title>
  <dc:creator>Lisa Bender</dc:creator>
  <cp:lastModifiedBy>Kiramidjian, Tiffany J - (tiffanyk)</cp:lastModifiedBy>
  <cp:revision>38</cp:revision>
  <dcterms:modified xsi:type="dcterms:W3CDTF">2018-08-22T16:11:45Z</dcterms:modified>
</cp:coreProperties>
</file>